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611"/>
    <p:restoredTop sz="94610"/>
  </p:normalViewPr>
  <p:slideViewPr>
    <p:cSldViewPr snapToGrid="0" snapToObjects="1">
      <p:cViewPr>
        <p:scale>
          <a:sx n="75" d="100"/>
          <a:sy n="75" d="100"/>
        </p:scale>
        <p:origin x="-293" y="259"/>
      </p:cViewPr>
      <p:guideLst>
        <p:guide orient="horz" pos="2592"/>
        <p:guide pos="4608"/>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8965039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a:p>
        </p:txBody>
      </p:sp>
    </p:spTree>
    <p:extLst>
      <p:ext uri="{BB962C8B-B14F-4D97-AF65-F5344CB8AC3E}">
        <p14:creationId xmlns=""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dirty="0"/>
          </a:p>
        </p:txBody>
      </p:sp>
      <p:sp>
        <p:nvSpPr>
          <p:cNvPr id="4" name="Text 2"/>
          <p:cNvSpPr/>
          <p:nvPr/>
        </p:nvSpPr>
        <p:spPr>
          <a:xfrm>
            <a:off x="710803" y="1028462"/>
            <a:ext cx="7722394" cy="1421606"/>
          </a:xfrm>
          <a:prstGeom prst="rect">
            <a:avLst/>
          </a:prstGeom>
          <a:noFill/>
          <a:ln/>
        </p:spPr>
        <p:txBody>
          <a:bodyPr wrap="square" rtlCol="0" anchor="t"/>
          <a:lstStyle/>
          <a:p>
            <a:pPr marL="0" indent="0">
              <a:lnSpc>
                <a:spcPts val="5597"/>
              </a:lnSpc>
              <a:buNone/>
            </a:pPr>
            <a:r>
              <a:rPr lang="en-US" sz="4478" b="1" dirty="0">
                <a:solidFill>
                  <a:srgbClr val="FF726D"/>
                </a:solidFill>
                <a:latin typeface="Inconsolata" pitchFamily="34" charset="0"/>
                <a:ea typeface="Inconsolata" pitchFamily="34" charset="-122"/>
                <a:cs typeface="Inconsolata" pitchFamily="34" charset="-120"/>
              </a:rPr>
              <a:t>SIH-2023 (SMART AUTOMATION)</a:t>
            </a:r>
            <a:endParaRPr lang="en-US" sz="4478" dirty="0"/>
          </a:p>
        </p:txBody>
      </p:sp>
      <p:sp>
        <p:nvSpPr>
          <p:cNvPr id="5" name="Text 3"/>
          <p:cNvSpPr/>
          <p:nvPr/>
        </p:nvSpPr>
        <p:spPr>
          <a:xfrm>
            <a:off x="710803" y="2734389"/>
            <a:ext cx="7722394" cy="303252"/>
          </a:xfrm>
          <a:prstGeom prst="rect">
            <a:avLst/>
          </a:prstGeom>
          <a:noFill/>
          <a:ln/>
        </p:spPr>
        <p:txBody>
          <a:bodyPr wrap="none" rtlCol="0" anchor="t"/>
          <a:lstStyle/>
          <a:p>
            <a:pPr marL="0" indent="0">
              <a:lnSpc>
                <a:spcPts val="2388"/>
              </a:lnSpc>
              <a:buNone/>
            </a:pPr>
            <a:endParaRPr lang="en-US" sz="1493" dirty="0"/>
          </a:p>
        </p:txBody>
      </p:sp>
      <p:sp>
        <p:nvSpPr>
          <p:cNvPr id="6" name="Text 4"/>
          <p:cNvSpPr/>
          <p:nvPr/>
        </p:nvSpPr>
        <p:spPr>
          <a:xfrm>
            <a:off x="710803" y="3321963"/>
            <a:ext cx="7722394" cy="2140029"/>
          </a:xfrm>
          <a:prstGeom prst="rect">
            <a:avLst/>
          </a:prstGeom>
          <a:noFill/>
          <a:ln/>
        </p:spPr>
        <p:txBody>
          <a:bodyPr wrap="square" rtlCol="0" anchor="t"/>
          <a:lstStyle/>
          <a:p>
            <a:pPr marL="0" indent="0">
              <a:lnSpc>
                <a:spcPts val="5597"/>
              </a:lnSpc>
              <a:buNone/>
            </a:pPr>
            <a:r>
              <a:rPr lang="en-US" sz="4478" b="1" dirty="0">
                <a:solidFill>
                  <a:srgbClr val="FF726D"/>
                </a:solidFill>
                <a:latin typeface="Inconsolata" pitchFamily="34" charset="0"/>
                <a:ea typeface="Inconsolata" pitchFamily="34" charset="-122"/>
                <a:cs typeface="Inconsolata" pitchFamily="34" charset="-120"/>
              </a:rPr>
              <a:t>Introducing the Student Scholarship and Scheme App IDEAS </a:t>
            </a:r>
            <a:r>
              <a:rPr lang="en-US" sz="4478" b="1" dirty="0">
                <a:solidFill>
                  <a:srgbClr val="000000"/>
                </a:solidFill>
                <a:latin typeface="Inconsolata" pitchFamily="34" charset="0"/>
                <a:ea typeface="Inconsolata" pitchFamily="34" charset="-122"/>
                <a:cs typeface="Inconsolata" pitchFamily="34" charset="-120"/>
              </a:rPr>
              <a:t>📱</a:t>
            </a:r>
            <a:endParaRPr lang="en-US" sz="4478" dirty="0"/>
          </a:p>
        </p:txBody>
      </p:sp>
      <p:sp>
        <p:nvSpPr>
          <p:cNvPr id="7" name="Text 5"/>
          <p:cNvSpPr/>
          <p:nvPr/>
        </p:nvSpPr>
        <p:spPr>
          <a:xfrm>
            <a:off x="710803" y="5469613"/>
            <a:ext cx="7722394" cy="1186458"/>
          </a:xfrm>
          <a:prstGeom prst="rect">
            <a:avLst/>
          </a:prstGeom>
          <a:noFill/>
          <a:ln/>
        </p:spPr>
        <p:txBody>
          <a:bodyPr wrap="square" rtlCol="0" anchor="t"/>
          <a:lstStyle/>
          <a:p>
            <a:pPr marL="0" indent="0">
              <a:lnSpc>
                <a:spcPts val="2388"/>
              </a:lnSpc>
              <a:buNone/>
            </a:pPr>
            <a:r>
              <a:rPr lang="en-US" sz="1493" dirty="0">
                <a:solidFill>
                  <a:srgbClr val="DAD1E6"/>
                </a:solidFill>
                <a:latin typeface="Fira Sans" pitchFamily="34" charset="0"/>
                <a:ea typeface="Fira Sans" pitchFamily="34" charset="-122"/>
                <a:cs typeface="Fira Sans" pitchFamily="34" charset="-120"/>
              </a:rPr>
              <a:t>Our cutting-edge AI technology ideas helps students easily find and apply for scholarships and government schemes, recommending suitable opportunities based on their academic performance, interests, financial status, and more with the help of AI. </a:t>
            </a:r>
            <a:endParaRPr lang="en-US" sz="1493" dirty="0"/>
          </a:p>
        </p:txBody>
      </p:sp>
      <p:sp>
        <p:nvSpPr>
          <p:cNvPr id="8" name="Shape 6"/>
          <p:cNvSpPr/>
          <p:nvPr/>
        </p:nvSpPr>
        <p:spPr>
          <a:xfrm>
            <a:off x="849476" y="6930946"/>
            <a:ext cx="303252" cy="303252"/>
          </a:xfrm>
          <a:prstGeom prst="roundRect">
            <a:avLst>
              <a:gd name="adj" fmla="val 30150125"/>
            </a:avLst>
          </a:prstGeom>
          <a:noFill/>
          <a:ln w="7620">
            <a:solidFill>
              <a:srgbClr val="FFFFFF"/>
            </a:solidFill>
            <a:prstDash val="solid"/>
          </a:ln>
        </p:spPr>
      </p:sp>
      <p:sp>
        <p:nvSpPr>
          <p:cNvPr id="10" name="Text 7"/>
          <p:cNvSpPr/>
          <p:nvPr/>
        </p:nvSpPr>
        <p:spPr>
          <a:xfrm>
            <a:off x="1108829" y="6869311"/>
            <a:ext cx="2080260" cy="331708"/>
          </a:xfrm>
          <a:prstGeom prst="rect">
            <a:avLst/>
          </a:prstGeom>
          <a:noFill/>
          <a:ln/>
        </p:spPr>
        <p:txBody>
          <a:bodyPr wrap="none" rtlCol="0" anchor="t"/>
          <a:lstStyle/>
          <a:p>
            <a:pPr marL="0" indent="0" algn="l">
              <a:lnSpc>
                <a:spcPts val="2612"/>
              </a:lnSpc>
              <a:buNone/>
            </a:pPr>
            <a:r>
              <a:rPr lang="en-US" sz="1866" b="1" dirty="0">
                <a:solidFill>
                  <a:srgbClr val="DAD1E6"/>
                </a:solidFill>
                <a:latin typeface="Fira Sans" pitchFamily="34" charset="0"/>
              </a:rPr>
              <a:t>By- Tech-Army</a:t>
            </a:r>
            <a:endParaRPr lang="en-US" sz="1866" dirty="0"/>
          </a:p>
        </p:txBody>
      </p:sp>
      <p:pic>
        <p:nvPicPr>
          <p:cNvPr id="11" name="Image 1"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4722376" y="514588"/>
            <a:ext cx="8843129" cy="1171099"/>
          </a:xfrm>
          <a:prstGeom prst="rect">
            <a:avLst/>
          </a:prstGeom>
          <a:noFill/>
          <a:ln/>
        </p:spPr>
        <p:txBody>
          <a:bodyPr wrap="square" rtlCol="0" anchor="t"/>
          <a:lstStyle/>
          <a:p>
            <a:pPr marL="0" indent="0">
              <a:lnSpc>
                <a:spcPts val="4581"/>
              </a:lnSpc>
              <a:buNone/>
            </a:pPr>
            <a:r>
              <a:rPr lang="en-US" sz="3665" b="1" dirty="0">
                <a:solidFill>
                  <a:srgbClr val="FF726D"/>
                </a:solidFill>
                <a:latin typeface="Inconsolata" pitchFamily="34" charset="0"/>
                <a:ea typeface="Inconsolata" pitchFamily="34" charset="-122"/>
                <a:cs typeface="Inconsolata" pitchFamily="34" charset="-120"/>
              </a:rPr>
              <a:t>The Benefits of the App for Students </a:t>
            </a:r>
            <a:r>
              <a:rPr lang="en-US" sz="3665" b="1" dirty="0">
                <a:solidFill>
                  <a:srgbClr val="000000"/>
                </a:solidFill>
                <a:latin typeface="Inconsolata" pitchFamily="34" charset="0"/>
                <a:ea typeface="Inconsolata" pitchFamily="34" charset="-122"/>
                <a:cs typeface="Inconsolata" pitchFamily="34" charset="-120"/>
              </a:rPr>
              <a:t>👩‍🎓</a:t>
            </a:r>
            <a:endParaRPr lang="en-US" sz="3665" dirty="0"/>
          </a:p>
        </p:txBody>
      </p:sp>
      <p:sp>
        <p:nvSpPr>
          <p:cNvPr id="5" name="Shape 3"/>
          <p:cNvSpPr/>
          <p:nvPr/>
        </p:nvSpPr>
        <p:spPr>
          <a:xfrm>
            <a:off x="4722376" y="1964888"/>
            <a:ext cx="2823686" cy="3821073"/>
          </a:xfrm>
          <a:prstGeom prst="roundRect">
            <a:avLst>
              <a:gd name="adj" fmla="val 1978"/>
            </a:avLst>
          </a:prstGeom>
          <a:solidFill>
            <a:srgbClr val="312140"/>
          </a:solidFill>
          <a:ln/>
        </p:spPr>
      </p:sp>
      <p:sp>
        <p:nvSpPr>
          <p:cNvPr id="6" name="Text 4"/>
          <p:cNvSpPr/>
          <p:nvPr/>
        </p:nvSpPr>
        <p:spPr>
          <a:xfrm>
            <a:off x="4908471" y="2150983"/>
            <a:ext cx="1861661" cy="290870"/>
          </a:xfrm>
          <a:prstGeom prst="rect">
            <a:avLst/>
          </a:prstGeom>
          <a:noFill/>
          <a:ln/>
        </p:spPr>
        <p:txBody>
          <a:bodyPr wrap="none" rtlCol="0" anchor="t"/>
          <a:lstStyle/>
          <a:p>
            <a:pPr marL="0" indent="0">
              <a:lnSpc>
                <a:spcPts val="2290"/>
              </a:lnSpc>
              <a:buNone/>
            </a:pPr>
            <a:r>
              <a:rPr lang="en-US" sz="1832" b="1" dirty="0">
                <a:solidFill>
                  <a:srgbClr val="FF726D"/>
                </a:solidFill>
                <a:latin typeface="Inconsolata" pitchFamily="34" charset="0"/>
                <a:ea typeface="Inconsolata" pitchFamily="34" charset="-122"/>
                <a:cs typeface="Inconsolata" pitchFamily="34" charset="-120"/>
              </a:rPr>
              <a:t>Save time </a:t>
            </a:r>
            <a:r>
              <a:rPr lang="en-US" sz="1832" b="1" dirty="0">
                <a:solidFill>
                  <a:srgbClr val="000000"/>
                </a:solidFill>
                <a:latin typeface="Inconsolata" pitchFamily="34" charset="0"/>
                <a:ea typeface="Inconsolata" pitchFamily="34" charset="-122"/>
                <a:cs typeface="Inconsolata" pitchFamily="34" charset="-120"/>
              </a:rPr>
              <a:t>⏰</a:t>
            </a:r>
            <a:endParaRPr lang="en-US" sz="1832" dirty="0"/>
          </a:p>
        </p:txBody>
      </p:sp>
      <p:sp>
        <p:nvSpPr>
          <p:cNvPr id="7" name="Text 5"/>
          <p:cNvSpPr/>
          <p:nvPr/>
        </p:nvSpPr>
        <p:spPr>
          <a:xfrm>
            <a:off x="4908471" y="2627948"/>
            <a:ext cx="2451497" cy="1489472"/>
          </a:xfrm>
          <a:prstGeom prst="rect">
            <a:avLst/>
          </a:prstGeom>
          <a:noFill/>
          <a:ln/>
        </p:spPr>
        <p:txBody>
          <a:bodyPr wrap="square" rtlCol="0" anchor="t"/>
          <a:lstStyle/>
          <a:p>
            <a:pPr marL="0" indent="0">
              <a:lnSpc>
                <a:spcPts val="2345"/>
              </a:lnSpc>
              <a:buNone/>
            </a:pPr>
            <a:r>
              <a:rPr lang="en-US" sz="1466" dirty="0">
                <a:solidFill>
                  <a:srgbClr val="DAD1E6"/>
                </a:solidFill>
                <a:latin typeface="Fira Sans" pitchFamily="34" charset="0"/>
                <a:ea typeface="Fira Sans" pitchFamily="34" charset="-122"/>
                <a:cs typeface="Fira Sans" pitchFamily="34" charset="-120"/>
              </a:rPr>
              <a:t>Quick access to all necessary information and applications in a centralized location saves students valuable time.</a:t>
            </a:r>
            <a:endParaRPr lang="en-US" sz="1466" dirty="0"/>
          </a:p>
        </p:txBody>
      </p:sp>
      <p:sp>
        <p:nvSpPr>
          <p:cNvPr id="8" name="Shape 6"/>
          <p:cNvSpPr/>
          <p:nvPr/>
        </p:nvSpPr>
        <p:spPr>
          <a:xfrm>
            <a:off x="7732157" y="1964888"/>
            <a:ext cx="2823686" cy="3821073"/>
          </a:xfrm>
          <a:prstGeom prst="roundRect">
            <a:avLst>
              <a:gd name="adj" fmla="val 1978"/>
            </a:avLst>
          </a:prstGeom>
          <a:solidFill>
            <a:srgbClr val="312140"/>
          </a:solidFill>
          <a:ln/>
        </p:spPr>
      </p:sp>
      <p:sp>
        <p:nvSpPr>
          <p:cNvPr id="9" name="Text 7"/>
          <p:cNvSpPr/>
          <p:nvPr/>
        </p:nvSpPr>
        <p:spPr>
          <a:xfrm>
            <a:off x="7918252" y="2150983"/>
            <a:ext cx="2451497" cy="581739"/>
          </a:xfrm>
          <a:prstGeom prst="rect">
            <a:avLst/>
          </a:prstGeom>
          <a:noFill/>
          <a:ln/>
        </p:spPr>
        <p:txBody>
          <a:bodyPr wrap="square" rtlCol="0" anchor="t"/>
          <a:lstStyle/>
          <a:p>
            <a:pPr marL="0" indent="0">
              <a:lnSpc>
                <a:spcPts val="2290"/>
              </a:lnSpc>
              <a:buNone/>
            </a:pPr>
            <a:r>
              <a:rPr lang="en-US" sz="1832" b="1" dirty="0">
                <a:solidFill>
                  <a:srgbClr val="FF726D"/>
                </a:solidFill>
                <a:latin typeface="Inconsolata" pitchFamily="34" charset="0"/>
                <a:ea typeface="Inconsolata" pitchFamily="34" charset="-122"/>
                <a:cs typeface="Inconsolata" pitchFamily="34" charset="-120"/>
              </a:rPr>
              <a:t>Improve chances of success </a:t>
            </a:r>
            <a:r>
              <a:rPr lang="en-US" sz="1832" b="1" dirty="0">
                <a:solidFill>
                  <a:srgbClr val="000000"/>
                </a:solidFill>
                <a:latin typeface="Inconsolata" pitchFamily="34" charset="0"/>
                <a:ea typeface="Inconsolata" pitchFamily="34" charset="-122"/>
                <a:cs typeface="Inconsolata" pitchFamily="34" charset="-120"/>
              </a:rPr>
              <a:t>🎉</a:t>
            </a:r>
            <a:endParaRPr lang="en-US" sz="1832" dirty="0"/>
          </a:p>
        </p:txBody>
      </p:sp>
      <p:sp>
        <p:nvSpPr>
          <p:cNvPr id="10" name="Text 8"/>
          <p:cNvSpPr/>
          <p:nvPr/>
        </p:nvSpPr>
        <p:spPr>
          <a:xfrm>
            <a:off x="7918252" y="2918817"/>
            <a:ext cx="2451497" cy="2681049"/>
          </a:xfrm>
          <a:prstGeom prst="rect">
            <a:avLst/>
          </a:prstGeom>
          <a:noFill/>
          <a:ln/>
        </p:spPr>
        <p:txBody>
          <a:bodyPr wrap="square" rtlCol="0" anchor="t"/>
          <a:lstStyle/>
          <a:p>
            <a:pPr marL="0" indent="0">
              <a:lnSpc>
                <a:spcPts val="2345"/>
              </a:lnSpc>
              <a:buNone/>
            </a:pPr>
            <a:r>
              <a:rPr lang="en-US" sz="1466" dirty="0">
                <a:solidFill>
                  <a:srgbClr val="DAD1E6"/>
                </a:solidFill>
                <a:latin typeface="Fira Sans" pitchFamily="34" charset="0"/>
                <a:ea typeface="Fira Sans" pitchFamily="34" charset="-122"/>
                <a:cs typeface="Fira Sans" pitchFamily="34" charset="-120"/>
              </a:rPr>
              <a:t>Our advanced AI matching technology suggests opportunities suited to the student's eligibility for specific scholarships or schemes based on input criteria (e.g., academic performance, field of study, income status).</a:t>
            </a:r>
            <a:endParaRPr lang="en-US" sz="1466" dirty="0"/>
          </a:p>
        </p:txBody>
      </p:sp>
      <p:sp>
        <p:nvSpPr>
          <p:cNvPr id="11" name="Shape 9"/>
          <p:cNvSpPr/>
          <p:nvPr/>
        </p:nvSpPr>
        <p:spPr>
          <a:xfrm>
            <a:off x="10741938" y="1964888"/>
            <a:ext cx="2823686" cy="3821073"/>
          </a:xfrm>
          <a:prstGeom prst="roundRect">
            <a:avLst>
              <a:gd name="adj" fmla="val 1978"/>
            </a:avLst>
          </a:prstGeom>
          <a:solidFill>
            <a:srgbClr val="312140"/>
          </a:solidFill>
          <a:ln/>
        </p:spPr>
      </p:sp>
      <p:sp>
        <p:nvSpPr>
          <p:cNvPr id="12" name="Text 10"/>
          <p:cNvSpPr/>
          <p:nvPr/>
        </p:nvSpPr>
        <p:spPr>
          <a:xfrm>
            <a:off x="10928033" y="2150983"/>
            <a:ext cx="1996440" cy="290870"/>
          </a:xfrm>
          <a:prstGeom prst="rect">
            <a:avLst/>
          </a:prstGeom>
          <a:noFill/>
          <a:ln/>
        </p:spPr>
        <p:txBody>
          <a:bodyPr wrap="none" rtlCol="0" anchor="t"/>
          <a:lstStyle/>
          <a:p>
            <a:pPr marL="0" indent="0">
              <a:lnSpc>
                <a:spcPts val="2290"/>
              </a:lnSpc>
              <a:buNone/>
            </a:pPr>
            <a:r>
              <a:rPr lang="en-US" sz="1832" b="1" dirty="0">
                <a:solidFill>
                  <a:srgbClr val="FF726D"/>
                </a:solidFill>
                <a:latin typeface="Inconsolata" pitchFamily="34" charset="0"/>
                <a:ea typeface="Inconsolata" pitchFamily="34" charset="-122"/>
                <a:cs typeface="Inconsolata" pitchFamily="34" charset="-120"/>
              </a:rPr>
              <a:t>Reduce stress </a:t>
            </a:r>
            <a:r>
              <a:rPr lang="en-US" sz="1832" b="1" dirty="0">
                <a:solidFill>
                  <a:srgbClr val="000000"/>
                </a:solidFill>
                <a:latin typeface="Inconsolata" pitchFamily="34" charset="0"/>
                <a:ea typeface="Inconsolata" pitchFamily="34" charset="-122"/>
                <a:cs typeface="Inconsolata" pitchFamily="34" charset="-120"/>
              </a:rPr>
              <a:t>😌</a:t>
            </a:r>
            <a:endParaRPr lang="en-US" sz="1832" dirty="0"/>
          </a:p>
        </p:txBody>
      </p:sp>
      <p:sp>
        <p:nvSpPr>
          <p:cNvPr id="13" name="Text 11"/>
          <p:cNvSpPr/>
          <p:nvPr/>
        </p:nvSpPr>
        <p:spPr>
          <a:xfrm>
            <a:off x="10928033" y="2627948"/>
            <a:ext cx="2451497" cy="1191577"/>
          </a:xfrm>
          <a:prstGeom prst="rect">
            <a:avLst/>
          </a:prstGeom>
          <a:noFill/>
          <a:ln/>
        </p:spPr>
        <p:txBody>
          <a:bodyPr wrap="square" rtlCol="0" anchor="t"/>
          <a:lstStyle/>
          <a:p>
            <a:pPr marL="0" indent="0">
              <a:lnSpc>
                <a:spcPts val="2345"/>
              </a:lnSpc>
              <a:buNone/>
            </a:pPr>
            <a:r>
              <a:rPr lang="en-US" sz="1466" dirty="0">
                <a:solidFill>
                  <a:srgbClr val="DAD1E6"/>
                </a:solidFill>
                <a:latin typeface="Fira Sans" pitchFamily="34" charset="0"/>
                <a:ea typeface="Fira Sans" pitchFamily="34" charset="-122"/>
                <a:cs typeface="Fira Sans" pitchFamily="34" charset="-120"/>
              </a:rPr>
              <a:t>With our app, students can eliminate the anxiety of searching for scholarships and schemes on their own.</a:t>
            </a:r>
            <a:endParaRPr lang="en-US" sz="1466" dirty="0"/>
          </a:p>
        </p:txBody>
      </p:sp>
      <p:sp>
        <p:nvSpPr>
          <p:cNvPr id="14" name="Shape 12"/>
          <p:cNvSpPr/>
          <p:nvPr/>
        </p:nvSpPr>
        <p:spPr>
          <a:xfrm>
            <a:off x="4722376" y="5972056"/>
            <a:ext cx="8843129" cy="1742837"/>
          </a:xfrm>
          <a:prstGeom prst="roundRect">
            <a:avLst>
              <a:gd name="adj" fmla="val 3205"/>
            </a:avLst>
          </a:prstGeom>
          <a:solidFill>
            <a:srgbClr val="312140"/>
          </a:solidFill>
          <a:ln/>
        </p:spPr>
      </p:sp>
      <p:sp>
        <p:nvSpPr>
          <p:cNvPr id="15" name="Text 13"/>
          <p:cNvSpPr/>
          <p:nvPr/>
        </p:nvSpPr>
        <p:spPr>
          <a:xfrm>
            <a:off x="4908471" y="6158151"/>
            <a:ext cx="3291840" cy="290870"/>
          </a:xfrm>
          <a:prstGeom prst="rect">
            <a:avLst/>
          </a:prstGeom>
          <a:noFill/>
          <a:ln/>
        </p:spPr>
        <p:txBody>
          <a:bodyPr wrap="none" rtlCol="0" anchor="t"/>
          <a:lstStyle/>
          <a:p>
            <a:pPr marL="0" indent="0">
              <a:lnSpc>
                <a:spcPts val="2290"/>
              </a:lnSpc>
              <a:buNone/>
            </a:pPr>
            <a:r>
              <a:rPr lang="en-US" sz="1832" b="1" dirty="0">
                <a:solidFill>
                  <a:srgbClr val="FF726D"/>
                </a:solidFill>
                <a:latin typeface="Inconsolata" pitchFamily="34" charset="0"/>
                <a:ea typeface="Inconsolata" pitchFamily="34" charset="-122"/>
                <a:cs typeface="Inconsolata" pitchFamily="34" charset="-120"/>
              </a:rPr>
              <a:t>Personalized AI suggestions</a:t>
            </a:r>
            <a:endParaRPr lang="en-US" sz="1832" dirty="0"/>
          </a:p>
        </p:txBody>
      </p:sp>
      <p:sp>
        <p:nvSpPr>
          <p:cNvPr id="16" name="Text 14"/>
          <p:cNvSpPr/>
          <p:nvPr/>
        </p:nvSpPr>
        <p:spPr>
          <a:xfrm>
            <a:off x="4908471" y="6635115"/>
            <a:ext cx="8470940" cy="893683"/>
          </a:xfrm>
          <a:prstGeom prst="rect">
            <a:avLst/>
          </a:prstGeom>
          <a:noFill/>
          <a:ln/>
        </p:spPr>
        <p:txBody>
          <a:bodyPr wrap="square" rtlCol="0" anchor="t"/>
          <a:lstStyle/>
          <a:p>
            <a:pPr marL="0" indent="0">
              <a:lnSpc>
                <a:spcPts val="2345"/>
              </a:lnSpc>
              <a:buNone/>
            </a:pPr>
            <a:r>
              <a:rPr lang="en-US" sz="1466" dirty="0">
                <a:solidFill>
                  <a:srgbClr val="DAD1E6"/>
                </a:solidFill>
                <a:latin typeface="Fira Sans" pitchFamily="34" charset="0"/>
                <a:ea typeface="Fira Sans" pitchFamily="34" charset="-122"/>
                <a:cs typeface="Fira Sans" pitchFamily="34" charset="-120"/>
              </a:rPr>
              <a:t>Our app's AI algorithm takes into account various factors such as academic performance, interests, financial status, and more to provide students with personalized recommendations for scholarships, schemes, and other opportunities.</a:t>
            </a:r>
            <a:endParaRPr lang="en-US" sz="1466" dirty="0"/>
          </a:p>
        </p:txBody>
      </p:sp>
      <p:pic>
        <p:nvPicPr>
          <p:cNvPr id="17" name="Image 0" descr="preencoded.png"/>
          <p:cNvPicPr>
            <a:picLocks noChangeAspect="1"/>
          </p:cNvPicPr>
          <p:nvPr/>
        </p:nvPicPr>
        <p:blipFill>
          <a:blip r:embed="rId3"/>
          <a:stretch>
            <a:fillRect/>
          </a:stretch>
        </p:blipFill>
        <p:spPr>
          <a:xfrm>
            <a:off x="0" y="0"/>
            <a:ext cx="36576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719"/>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14630400" cy="8229719"/>
          </a:xfrm>
          <a:prstGeom prst="rect">
            <a:avLst/>
          </a:prstGeom>
        </p:spPr>
      </p:pic>
      <p:sp>
        <p:nvSpPr>
          <p:cNvPr id="5" name="Shape 2"/>
          <p:cNvSpPr/>
          <p:nvPr/>
        </p:nvSpPr>
        <p:spPr>
          <a:xfrm>
            <a:off x="0" y="0"/>
            <a:ext cx="14630400" cy="8229719"/>
          </a:xfrm>
          <a:prstGeom prst="rect">
            <a:avLst/>
          </a:prstGeom>
          <a:solidFill>
            <a:srgbClr val="241631">
              <a:alpha val="80000"/>
            </a:srgbClr>
          </a:solidFill>
          <a:ln/>
        </p:spPr>
      </p:sp>
      <p:sp>
        <p:nvSpPr>
          <p:cNvPr id="6" name="Text 3"/>
          <p:cNvSpPr/>
          <p:nvPr/>
        </p:nvSpPr>
        <p:spPr>
          <a:xfrm>
            <a:off x="3354467" y="458510"/>
            <a:ext cx="7921347" cy="1042273"/>
          </a:xfrm>
          <a:prstGeom prst="rect">
            <a:avLst/>
          </a:prstGeom>
          <a:noFill/>
          <a:ln/>
        </p:spPr>
        <p:txBody>
          <a:bodyPr wrap="square" rtlCol="0" anchor="t"/>
          <a:lstStyle/>
          <a:p>
            <a:pPr marL="0" indent="0">
              <a:lnSpc>
                <a:spcPts val="4103"/>
              </a:lnSpc>
              <a:buNone/>
            </a:pPr>
            <a:r>
              <a:rPr lang="en-US" sz="3283" b="1" dirty="0">
                <a:solidFill>
                  <a:srgbClr val="FF726D"/>
                </a:solidFill>
                <a:latin typeface="Inconsolata" pitchFamily="34" charset="0"/>
                <a:ea typeface="Inconsolata" pitchFamily="34" charset="-122"/>
                <a:cs typeface="Inconsolata" pitchFamily="34" charset="-120"/>
              </a:rPr>
              <a:t>An Overview of Scholarships and Government Schemes </a:t>
            </a:r>
            <a:r>
              <a:rPr lang="en-US" sz="3283" b="1" dirty="0">
                <a:solidFill>
                  <a:srgbClr val="000000"/>
                </a:solidFill>
                <a:latin typeface="Inconsolata" pitchFamily="34" charset="0"/>
                <a:ea typeface="Inconsolata" pitchFamily="34" charset="-122"/>
                <a:cs typeface="Inconsolata" pitchFamily="34" charset="-120"/>
              </a:rPr>
              <a:t>💰</a:t>
            </a:r>
            <a:endParaRPr lang="en-US" sz="3283" dirty="0"/>
          </a:p>
        </p:txBody>
      </p:sp>
      <p:sp>
        <p:nvSpPr>
          <p:cNvPr id="7" name="Shape 4"/>
          <p:cNvSpPr/>
          <p:nvPr/>
        </p:nvSpPr>
        <p:spPr>
          <a:xfrm>
            <a:off x="7304723" y="1750814"/>
            <a:ext cx="20836" cy="6020395"/>
          </a:xfrm>
          <a:prstGeom prst="rect">
            <a:avLst/>
          </a:prstGeom>
          <a:solidFill>
            <a:srgbClr val="FF6680"/>
          </a:solidFill>
          <a:ln/>
        </p:spPr>
      </p:sp>
      <p:sp>
        <p:nvSpPr>
          <p:cNvPr id="8" name="Shape 5"/>
          <p:cNvSpPr/>
          <p:nvPr/>
        </p:nvSpPr>
        <p:spPr>
          <a:xfrm>
            <a:off x="7502664" y="2058174"/>
            <a:ext cx="583644" cy="20836"/>
          </a:xfrm>
          <a:prstGeom prst="rect">
            <a:avLst/>
          </a:prstGeom>
          <a:solidFill>
            <a:srgbClr val="FF6680"/>
          </a:solidFill>
          <a:ln/>
        </p:spPr>
      </p:sp>
      <p:sp>
        <p:nvSpPr>
          <p:cNvPr id="9" name="Shape 6"/>
          <p:cNvSpPr/>
          <p:nvPr/>
        </p:nvSpPr>
        <p:spPr>
          <a:xfrm>
            <a:off x="7127498" y="1881068"/>
            <a:ext cx="375166" cy="375166"/>
          </a:xfrm>
          <a:prstGeom prst="roundRect">
            <a:avLst>
              <a:gd name="adj" fmla="val 13335"/>
            </a:avLst>
          </a:prstGeom>
          <a:solidFill>
            <a:srgbClr val="312140"/>
          </a:solidFill>
          <a:ln/>
        </p:spPr>
      </p:sp>
      <p:sp>
        <p:nvSpPr>
          <p:cNvPr id="10" name="Text 7"/>
          <p:cNvSpPr/>
          <p:nvPr/>
        </p:nvSpPr>
        <p:spPr>
          <a:xfrm>
            <a:off x="7250251" y="1912263"/>
            <a:ext cx="129540" cy="312658"/>
          </a:xfrm>
          <a:prstGeom prst="rect">
            <a:avLst/>
          </a:prstGeom>
          <a:noFill/>
          <a:ln/>
        </p:spPr>
        <p:txBody>
          <a:bodyPr wrap="none" rtlCol="0" anchor="t"/>
          <a:lstStyle/>
          <a:p>
            <a:pPr marL="0" indent="0" algn="ctr">
              <a:lnSpc>
                <a:spcPts val="2462"/>
              </a:lnSpc>
              <a:buNone/>
            </a:pPr>
            <a:r>
              <a:rPr lang="en-US" sz="1970" b="1" dirty="0">
                <a:solidFill>
                  <a:srgbClr val="FF726D"/>
                </a:solidFill>
                <a:latin typeface="Inconsolata" pitchFamily="34" charset="0"/>
                <a:ea typeface="Inconsolata" pitchFamily="34" charset="-122"/>
                <a:cs typeface="Inconsolata" pitchFamily="34" charset="-120"/>
              </a:rPr>
              <a:t>1</a:t>
            </a:r>
            <a:endParaRPr lang="en-US" sz="1970" dirty="0"/>
          </a:p>
        </p:txBody>
      </p:sp>
      <p:sp>
        <p:nvSpPr>
          <p:cNvPr id="11" name="Text 8"/>
          <p:cNvSpPr/>
          <p:nvPr/>
        </p:nvSpPr>
        <p:spPr>
          <a:xfrm>
            <a:off x="8232219" y="1917502"/>
            <a:ext cx="1667589" cy="260509"/>
          </a:xfrm>
          <a:prstGeom prst="rect">
            <a:avLst/>
          </a:prstGeom>
          <a:noFill/>
          <a:ln/>
        </p:spPr>
        <p:txBody>
          <a:bodyPr wrap="none" rtlCol="0" anchor="t"/>
          <a:lstStyle/>
          <a:p>
            <a:pPr marL="0" indent="0" algn="l">
              <a:lnSpc>
                <a:spcPts val="2052"/>
              </a:lnSpc>
              <a:buNone/>
            </a:pPr>
            <a:r>
              <a:rPr lang="en-US" sz="1641" b="1" dirty="0">
                <a:solidFill>
                  <a:srgbClr val="FF726D"/>
                </a:solidFill>
                <a:latin typeface="Inconsolata" pitchFamily="34" charset="0"/>
                <a:ea typeface="Inconsolata" pitchFamily="34" charset="-122"/>
                <a:cs typeface="Inconsolata" pitchFamily="34" charset="-120"/>
              </a:rPr>
              <a:t>Scholarships</a:t>
            </a:r>
            <a:endParaRPr lang="en-US" sz="1641" dirty="0"/>
          </a:p>
        </p:txBody>
      </p:sp>
      <p:sp>
        <p:nvSpPr>
          <p:cNvPr id="12" name="Text 9"/>
          <p:cNvSpPr/>
          <p:nvPr/>
        </p:nvSpPr>
        <p:spPr>
          <a:xfrm>
            <a:off x="8232219" y="2344698"/>
            <a:ext cx="3043595" cy="1600914"/>
          </a:xfrm>
          <a:prstGeom prst="rect">
            <a:avLst/>
          </a:prstGeom>
          <a:noFill/>
          <a:ln/>
        </p:spPr>
        <p:txBody>
          <a:bodyPr wrap="square" rtlCol="0" anchor="t"/>
          <a:lstStyle/>
          <a:p>
            <a:pPr marL="0" indent="0" algn="l">
              <a:lnSpc>
                <a:spcPts val="2101"/>
              </a:lnSpc>
              <a:buNone/>
            </a:pPr>
            <a:r>
              <a:rPr lang="en-US" sz="1313" dirty="0">
                <a:solidFill>
                  <a:srgbClr val="DAD1E6"/>
                </a:solidFill>
                <a:latin typeface="Fira Sans" pitchFamily="34" charset="0"/>
                <a:ea typeface="Fira Sans" pitchFamily="34" charset="-122"/>
                <a:cs typeface="Fira Sans" pitchFamily="34" charset="-120"/>
              </a:rPr>
              <a:t>Learn about the different types of scholarships available, including merit-based, need-based, athletic, and creative scholarships, and how each one can help you achieve your academic goals.</a:t>
            </a:r>
            <a:endParaRPr lang="en-US" sz="1313" dirty="0"/>
          </a:p>
        </p:txBody>
      </p:sp>
      <p:sp>
        <p:nvSpPr>
          <p:cNvPr id="13" name="Shape 10"/>
          <p:cNvSpPr/>
          <p:nvPr/>
        </p:nvSpPr>
        <p:spPr>
          <a:xfrm>
            <a:off x="6543854" y="2891850"/>
            <a:ext cx="583644" cy="20836"/>
          </a:xfrm>
          <a:prstGeom prst="rect">
            <a:avLst/>
          </a:prstGeom>
          <a:solidFill>
            <a:srgbClr val="FF6680"/>
          </a:solidFill>
          <a:ln/>
        </p:spPr>
      </p:sp>
      <p:sp>
        <p:nvSpPr>
          <p:cNvPr id="14" name="Shape 11"/>
          <p:cNvSpPr/>
          <p:nvPr/>
        </p:nvSpPr>
        <p:spPr>
          <a:xfrm>
            <a:off x="7127498" y="2714744"/>
            <a:ext cx="375166" cy="375166"/>
          </a:xfrm>
          <a:prstGeom prst="roundRect">
            <a:avLst>
              <a:gd name="adj" fmla="val 13335"/>
            </a:avLst>
          </a:prstGeom>
          <a:solidFill>
            <a:srgbClr val="312140"/>
          </a:solidFill>
          <a:ln/>
        </p:spPr>
      </p:sp>
      <p:sp>
        <p:nvSpPr>
          <p:cNvPr id="15" name="Text 12"/>
          <p:cNvSpPr/>
          <p:nvPr/>
        </p:nvSpPr>
        <p:spPr>
          <a:xfrm>
            <a:off x="7250251" y="2745938"/>
            <a:ext cx="129540" cy="312658"/>
          </a:xfrm>
          <a:prstGeom prst="rect">
            <a:avLst/>
          </a:prstGeom>
          <a:noFill/>
          <a:ln/>
        </p:spPr>
        <p:txBody>
          <a:bodyPr wrap="none" rtlCol="0" anchor="t"/>
          <a:lstStyle/>
          <a:p>
            <a:pPr marL="0" indent="0" algn="ctr">
              <a:lnSpc>
                <a:spcPts val="2462"/>
              </a:lnSpc>
              <a:buNone/>
            </a:pPr>
            <a:r>
              <a:rPr lang="en-US" sz="1970" b="1" dirty="0">
                <a:solidFill>
                  <a:srgbClr val="FF726D"/>
                </a:solidFill>
                <a:latin typeface="Inconsolata" pitchFamily="34" charset="0"/>
                <a:ea typeface="Inconsolata" pitchFamily="34" charset="-122"/>
                <a:cs typeface="Inconsolata" pitchFamily="34" charset="-120"/>
              </a:rPr>
              <a:t>2</a:t>
            </a:r>
            <a:endParaRPr lang="en-US" sz="1970" dirty="0"/>
          </a:p>
        </p:txBody>
      </p:sp>
      <p:sp>
        <p:nvSpPr>
          <p:cNvPr id="16" name="Text 13"/>
          <p:cNvSpPr/>
          <p:nvPr/>
        </p:nvSpPr>
        <p:spPr>
          <a:xfrm>
            <a:off x="4477703" y="2751177"/>
            <a:ext cx="1920240" cy="260509"/>
          </a:xfrm>
          <a:prstGeom prst="rect">
            <a:avLst/>
          </a:prstGeom>
          <a:noFill/>
          <a:ln/>
        </p:spPr>
        <p:txBody>
          <a:bodyPr wrap="none" rtlCol="0" anchor="t"/>
          <a:lstStyle/>
          <a:p>
            <a:pPr marL="0" indent="0" algn="r">
              <a:lnSpc>
                <a:spcPts val="2052"/>
              </a:lnSpc>
              <a:buNone/>
            </a:pPr>
            <a:r>
              <a:rPr lang="en-US" sz="1641" b="1" dirty="0">
                <a:solidFill>
                  <a:srgbClr val="FF726D"/>
                </a:solidFill>
                <a:latin typeface="Inconsolata" pitchFamily="34" charset="0"/>
                <a:ea typeface="Inconsolata" pitchFamily="34" charset="-122"/>
                <a:cs typeface="Inconsolata" pitchFamily="34" charset="-120"/>
              </a:rPr>
              <a:t>Government schemes</a:t>
            </a:r>
            <a:endParaRPr lang="en-US" sz="1641" dirty="0"/>
          </a:p>
        </p:txBody>
      </p:sp>
      <p:sp>
        <p:nvSpPr>
          <p:cNvPr id="17" name="Text 14"/>
          <p:cNvSpPr/>
          <p:nvPr/>
        </p:nvSpPr>
        <p:spPr>
          <a:xfrm>
            <a:off x="3354467" y="3178373"/>
            <a:ext cx="3043476" cy="1334095"/>
          </a:xfrm>
          <a:prstGeom prst="rect">
            <a:avLst/>
          </a:prstGeom>
          <a:noFill/>
          <a:ln/>
        </p:spPr>
        <p:txBody>
          <a:bodyPr wrap="square" rtlCol="0" anchor="t"/>
          <a:lstStyle/>
          <a:p>
            <a:pPr marL="0" indent="0" algn="r">
              <a:lnSpc>
                <a:spcPts val="2101"/>
              </a:lnSpc>
              <a:buNone/>
            </a:pPr>
            <a:r>
              <a:rPr lang="en-US" sz="1313" dirty="0">
                <a:solidFill>
                  <a:srgbClr val="DAD1E6"/>
                </a:solidFill>
                <a:latin typeface="Fira Sans" pitchFamily="34" charset="0"/>
                <a:ea typeface="Fira Sans" pitchFamily="34" charset="-122"/>
                <a:cs typeface="Fira Sans" pitchFamily="34" charset="-120"/>
              </a:rPr>
              <a:t>Discover the various government schemes provided to students in different areas such as education, agriculture, social welfare, and minority development, among others.</a:t>
            </a:r>
            <a:endParaRPr lang="en-US" sz="1313" dirty="0"/>
          </a:p>
        </p:txBody>
      </p:sp>
      <p:sp>
        <p:nvSpPr>
          <p:cNvPr id="18" name="Shape 15"/>
          <p:cNvSpPr/>
          <p:nvPr/>
        </p:nvSpPr>
        <p:spPr>
          <a:xfrm>
            <a:off x="7502664" y="4586347"/>
            <a:ext cx="583644" cy="20836"/>
          </a:xfrm>
          <a:prstGeom prst="rect">
            <a:avLst/>
          </a:prstGeom>
          <a:solidFill>
            <a:srgbClr val="FF6680"/>
          </a:solidFill>
          <a:ln/>
        </p:spPr>
      </p:sp>
      <p:sp>
        <p:nvSpPr>
          <p:cNvPr id="19" name="Shape 16"/>
          <p:cNvSpPr/>
          <p:nvPr/>
        </p:nvSpPr>
        <p:spPr>
          <a:xfrm>
            <a:off x="7127498" y="4409242"/>
            <a:ext cx="375166" cy="375166"/>
          </a:xfrm>
          <a:prstGeom prst="roundRect">
            <a:avLst>
              <a:gd name="adj" fmla="val 13335"/>
            </a:avLst>
          </a:prstGeom>
          <a:solidFill>
            <a:srgbClr val="312140"/>
          </a:solidFill>
          <a:ln/>
        </p:spPr>
      </p:sp>
      <p:sp>
        <p:nvSpPr>
          <p:cNvPr id="20" name="Text 17"/>
          <p:cNvSpPr/>
          <p:nvPr/>
        </p:nvSpPr>
        <p:spPr>
          <a:xfrm>
            <a:off x="7250251" y="4440436"/>
            <a:ext cx="129540" cy="312658"/>
          </a:xfrm>
          <a:prstGeom prst="rect">
            <a:avLst/>
          </a:prstGeom>
          <a:noFill/>
          <a:ln/>
        </p:spPr>
        <p:txBody>
          <a:bodyPr wrap="none" rtlCol="0" anchor="t"/>
          <a:lstStyle/>
          <a:p>
            <a:pPr marL="0" indent="0" algn="ctr">
              <a:lnSpc>
                <a:spcPts val="2462"/>
              </a:lnSpc>
              <a:buNone/>
            </a:pPr>
            <a:r>
              <a:rPr lang="en-US" sz="1970" b="1" dirty="0">
                <a:solidFill>
                  <a:srgbClr val="FF726D"/>
                </a:solidFill>
                <a:latin typeface="Inconsolata" pitchFamily="34" charset="0"/>
                <a:ea typeface="Inconsolata" pitchFamily="34" charset="-122"/>
                <a:cs typeface="Inconsolata" pitchFamily="34" charset="-120"/>
              </a:rPr>
              <a:t>3</a:t>
            </a:r>
            <a:endParaRPr lang="en-US" sz="1970" dirty="0"/>
          </a:p>
        </p:txBody>
      </p:sp>
      <p:sp>
        <p:nvSpPr>
          <p:cNvPr id="21" name="Text 18"/>
          <p:cNvSpPr/>
          <p:nvPr/>
        </p:nvSpPr>
        <p:spPr>
          <a:xfrm>
            <a:off x="8232219" y="4445675"/>
            <a:ext cx="1667589" cy="260509"/>
          </a:xfrm>
          <a:prstGeom prst="rect">
            <a:avLst/>
          </a:prstGeom>
          <a:noFill/>
          <a:ln/>
        </p:spPr>
        <p:txBody>
          <a:bodyPr wrap="none" rtlCol="0" anchor="t"/>
          <a:lstStyle/>
          <a:p>
            <a:pPr marL="0" indent="0" algn="l">
              <a:lnSpc>
                <a:spcPts val="2052"/>
              </a:lnSpc>
              <a:buNone/>
            </a:pPr>
            <a:r>
              <a:rPr lang="en-US" sz="1641" b="1" dirty="0">
                <a:solidFill>
                  <a:srgbClr val="FF726D"/>
                </a:solidFill>
                <a:latin typeface="Inconsolata" pitchFamily="34" charset="0"/>
                <a:ea typeface="Inconsolata" pitchFamily="34" charset="-122"/>
                <a:cs typeface="Inconsolata" pitchFamily="34" charset="-120"/>
              </a:rPr>
              <a:t>How to apply</a:t>
            </a:r>
            <a:endParaRPr lang="en-US" sz="1641" dirty="0"/>
          </a:p>
        </p:txBody>
      </p:sp>
      <p:sp>
        <p:nvSpPr>
          <p:cNvPr id="22" name="Text 19"/>
          <p:cNvSpPr/>
          <p:nvPr/>
        </p:nvSpPr>
        <p:spPr>
          <a:xfrm>
            <a:off x="8232219" y="4872871"/>
            <a:ext cx="3043595" cy="1334095"/>
          </a:xfrm>
          <a:prstGeom prst="rect">
            <a:avLst/>
          </a:prstGeom>
          <a:noFill/>
          <a:ln/>
        </p:spPr>
        <p:txBody>
          <a:bodyPr wrap="square" rtlCol="0" anchor="t"/>
          <a:lstStyle/>
          <a:p>
            <a:pPr marL="0" indent="0" algn="l">
              <a:lnSpc>
                <a:spcPts val="2101"/>
              </a:lnSpc>
              <a:buNone/>
            </a:pPr>
            <a:r>
              <a:rPr lang="en-US" sz="1313" dirty="0">
                <a:solidFill>
                  <a:srgbClr val="DAD1E6"/>
                </a:solidFill>
                <a:latin typeface="Fira Sans" pitchFamily="34" charset="0"/>
                <a:ea typeface="Fira Sans" pitchFamily="34" charset="-122"/>
                <a:cs typeface="Fira Sans" pitchFamily="34" charset="-120"/>
              </a:rPr>
              <a:t>Find out what you need to do to apply for the scholarships and government schemes you're interested in, including eligibility criteria, key dates, and application processes.</a:t>
            </a:r>
            <a:endParaRPr lang="en-US" sz="1313" dirty="0"/>
          </a:p>
        </p:txBody>
      </p:sp>
      <p:sp>
        <p:nvSpPr>
          <p:cNvPr id="23" name="Shape 20"/>
          <p:cNvSpPr/>
          <p:nvPr/>
        </p:nvSpPr>
        <p:spPr>
          <a:xfrm>
            <a:off x="6543854" y="5717084"/>
            <a:ext cx="583644" cy="20836"/>
          </a:xfrm>
          <a:prstGeom prst="rect">
            <a:avLst/>
          </a:prstGeom>
          <a:solidFill>
            <a:srgbClr val="FF6680"/>
          </a:solidFill>
          <a:ln/>
        </p:spPr>
      </p:sp>
      <p:sp>
        <p:nvSpPr>
          <p:cNvPr id="24" name="Shape 21"/>
          <p:cNvSpPr/>
          <p:nvPr/>
        </p:nvSpPr>
        <p:spPr>
          <a:xfrm>
            <a:off x="7127498" y="5539978"/>
            <a:ext cx="375166" cy="375166"/>
          </a:xfrm>
          <a:prstGeom prst="roundRect">
            <a:avLst>
              <a:gd name="adj" fmla="val 13335"/>
            </a:avLst>
          </a:prstGeom>
          <a:solidFill>
            <a:srgbClr val="312140"/>
          </a:solidFill>
          <a:ln/>
        </p:spPr>
      </p:sp>
      <p:sp>
        <p:nvSpPr>
          <p:cNvPr id="25" name="Text 22"/>
          <p:cNvSpPr/>
          <p:nvPr/>
        </p:nvSpPr>
        <p:spPr>
          <a:xfrm>
            <a:off x="7250251" y="5571173"/>
            <a:ext cx="129540" cy="312658"/>
          </a:xfrm>
          <a:prstGeom prst="rect">
            <a:avLst/>
          </a:prstGeom>
          <a:noFill/>
          <a:ln/>
        </p:spPr>
        <p:txBody>
          <a:bodyPr wrap="none" rtlCol="0" anchor="t"/>
          <a:lstStyle/>
          <a:p>
            <a:pPr marL="0" indent="0" algn="ctr">
              <a:lnSpc>
                <a:spcPts val="2462"/>
              </a:lnSpc>
              <a:buNone/>
            </a:pPr>
            <a:r>
              <a:rPr lang="en-US" sz="1970" b="1" dirty="0">
                <a:solidFill>
                  <a:srgbClr val="FF726D"/>
                </a:solidFill>
                <a:latin typeface="Inconsolata" pitchFamily="34" charset="0"/>
                <a:ea typeface="Inconsolata" pitchFamily="34" charset="-122"/>
                <a:cs typeface="Inconsolata" pitchFamily="34" charset="-120"/>
              </a:rPr>
              <a:t>4</a:t>
            </a:r>
            <a:endParaRPr lang="en-US" sz="1970" dirty="0"/>
          </a:p>
        </p:txBody>
      </p:sp>
      <p:sp>
        <p:nvSpPr>
          <p:cNvPr id="26" name="Text 23"/>
          <p:cNvSpPr/>
          <p:nvPr/>
        </p:nvSpPr>
        <p:spPr>
          <a:xfrm>
            <a:off x="4264343" y="5576411"/>
            <a:ext cx="2133600" cy="260509"/>
          </a:xfrm>
          <a:prstGeom prst="rect">
            <a:avLst/>
          </a:prstGeom>
          <a:noFill/>
          <a:ln/>
        </p:spPr>
        <p:txBody>
          <a:bodyPr wrap="none" rtlCol="0" anchor="t"/>
          <a:lstStyle/>
          <a:p>
            <a:pPr marL="0" indent="0" algn="r">
              <a:lnSpc>
                <a:spcPts val="2052"/>
              </a:lnSpc>
              <a:buNone/>
            </a:pPr>
            <a:r>
              <a:rPr lang="en-US" sz="1641" b="1" dirty="0">
                <a:solidFill>
                  <a:srgbClr val="FF726D"/>
                </a:solidFill>
                <a:latin typeface="Inconsolata" pitchFamily="34" charset="0"/>
                <a:ea typeface="Inconsolata" pitchFamily="34" charset="-122"/>
                <a:cs typeface="Inconsolata" pitchFamily="34" charset="-120"/>
              </a:rPr>
              <a:t>Private scholarships</a:t>
            </a:r>
            <a:endParaRPr lang="en-US" sz="1641" dirty="0"/>
          </a:p>
        </p:txBody>
      </p:sp>
      <p:sp>
        <p:nvSpPr>
          <p:cNvPr id="27" name="Text 24"/>
          <p:cNvSpPr/>
          <p:nvPr/>
        </p:nvSpPr>
        <p:spPr>
          <a:xfrm>
            <a:off x="3354467" y="6003608"/>
            <a:ext cx="3043476" cy="1600914"/>
          </a:xfrm>
          <a:prstGeom prst="rect">
            <a:avLst/>
          </a:prstGeom>
          <a:noFill/>
          <a:ln/>
        </p:spPr>
        <p:txBody>
          <a:bodyPr wrap="square" rtlCol="0" anchor="t"/>
          <a:lstStyle/>
          <a:p>
            <a:pPr marL="0" indent="0" algn="r">
              <a:lnSpc>
                <a:spcPts val="2101"/>
              </a:lnSpc>
              <a:buNone/>
            </a:pPr>
            <a:r>
              <a:rPr lang="en-US" sz="1313" dirty="0">
                <a:solidFill>
                  <a:srgbClr val="DAD1E6"/>
                </a:solidFill>
                <a:latin typeface="Fira Sans" pitchFamily="34" charset="0"/>
                <a:ea typeface="Fira Sans" pitchFamily="34" charset="-122"/>
                <a:cs typeface="Fira Sans" pitchFamily="34" charset="-120"/>
              </a:rPr>
              <a:t>Explore opportunities for private scholarships that are offered by organizations, corporations, foundations, and individuals. These scholarships can provide financial assistance for your education.</a:t>
            </a:r>
            <a:endParaRPr lang="en-US" sz="1313"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10211872"/>
          </a:xfrm>
          <a:prstGeom prst="rect">
            <a:avLst/>
          </a:prstGeom>
          <a:solidFill>
            <a:srgbClr val="241631"/>
          </a:solidFill>
          <a:ln/>
        </p:spPr>
      </p:sp>
      <p:sp>
        <p:nvSpPr>
          <p:cNvPr id="4" name="Text 2"/>
          <p:cNvSpPr/>
          <p:nvPr/>
        </p:nvSpPr>
        <p:spPr>
          <a:xfrm>
            <a:off x="3621167" y="184666"/>
            <a:ext cx="6035040" cy="486013"/>
          </a:xfrm>
          <a:prstGeom prst="rect">
            <a:avLst/>
          </a:prstGeom>
          <a:noFill/>
          <a:ln/>
        </p:spPr>
        <p:txBody>
          <a:bodyPr wrap="none" rtlCol="0" anchor="t"/>
          <a:lstStyle/>
          <a:p>
            <a:pPr marL="0" indent="0">
              <a:lnSpc>
                <a:spcPts val="3827"/>
              </a:lnSpc>
              <a:buNone/>
            </a:pPr>
            <a:r>
              <a:rPr lang="en-US" sz="3062" b="1" dirty="0">
                <a:solidFill>
                  <a:srgbClr val="FF726D"/>
                </a:solidFill>
                <a:latin typeface="Inconsolata" pitchFamily="34" charset="0"/>
                <a:ea typeface="Inconsolata" pitchFamily="34" charset="-122"/>
                <a:cs typeface="Inconsolata" pitchFamily="34" charset="-120"/>
              </a:rPr>
              <a:t>How Our AI Technology Works </a:t>
            </a:r>
            <a:r>
              <a:rPr lang="en-US" sz="3062" b="1" dirty="0">
                <a:solidFill>
                  <a:srgbClr val="000000"/>
                </a:solidFill>
                <a:latin typeface="Inconsolata" pitchFamily="34" charset="0"/>
                <a:ea typeface="Inconsolata" pitchFamily="34" charset="-122"/>
                <a:cs typeface="Inconsolata" pitchFamily="34" charset="-120"/>
              </a:rPr>
              <a:t>🤖</a:t>
            </a:r>
            <a:endParaRPr lang="en-US" sz="3062" dirty="0"/>
          </a:p>
        </p:txBody>
      </p:sp>
      <p:pic>
        <p:nvPicPr>
          <p:cNvPr id="5" name="Image 0" descr="preencoded.png"/>
          <p:cNvPicPr>
            <a:picLocks noChangeAspect="1"/>
          </p:cNvPicPr>
          <p:nvPr/>
        </p:nvPicPr>
        <p:blipFill>
          <a:blip r:embed="rId3"/>
          <a:stretch>
            <a:fillRect/>
          </a:stretch>
        </p:blipFill>
        <p:spPr>
          <a:xfrm>
            <a:off x="2008193" y="832791"/>
            <a:ext cx="3225947" cy="1943066"/>
          </a:xfrm>
          <a:prstGeom prst="rect">
            <a:avLst/>
          </a:prstGeom>
        </p:spPr>
      </p:pic>
      <p:sp>
        <p:nvSpPr>
          <p:cNvPr id="6" name="Text 3"/>
          <p:cNvSpPr/>
          <p:nvPr/>
        </p:nvSpPr>
        <p:spPr>
          <a:xfrm>
            <a:off x="2677885" y="2922278"/>
            <a:ext cx="1584960" cy="243007"/>
          </a:xfrm>
          <a:prstGeom prst="rect">
            <a:avLst/>
          </a:prstGeom>
          <a:noFill/>
          <a:ln/>
        </p:spPr>
        <p:txBody>
          <a:bodyPr wrap="none" rtlCol="0" anchor="t"/>
          <a:lstStyle/>
          <a:p>
            <a:pPr marL="0" indent="0" algn="l">
              <a:lnSpc>
                <a:spcPts val="1914"/>
              </a:lnSpc>
              <a:buNone/>
            </a:pPr>
            <a:r>
              <a:rPr lang="en-US" sz="1531" b="1" dirty="0">
                <a:solidFill>
                  <a:srgbClr val="FF726D"/>
                </a:solidFill>
                <a:latin typeface="Inconsolata" pitchFamily="34" charset="0"/>
                <a:ea typeface="Inconsolata" pitchFamily="34" charset="-122"/>
                <a:cs typeface="Inconsolata" pitchFamily="34" charset="-120"/>
              </a:rPr>
              <a:t>Profile </a:t>
            </a:r>
            <a:r>
              <a:rPr lang="en-US" sz="1531" b="1" dirty="0" smtClean="0">
                <a:solidFill>
                  <a:srgbClr val="FF726D"/>
                </a:solidFill>
                <a:latin typeface="Inconsolata" pitchFamily="34" charset="0"/>
                <a:ea typeface="Inconsolata" pitchFamily="34" charset="-122"/>
                <a:cs typeface="Inconsolata" pitchFamily="34" charset="-120"/>
              </a:rPr>
              <a:t>Matching</a:t>
            </a:r>
            <a:endParaRPr lang="en-US" sz="1531" dirty="0"/>
          </a:p>
        </p:txBody>
      </p:sp>
      <p:sp>
        <p:nvSpPr>
          <p:cNvPr id="7" name="Text 4"/>
          <p:cNvSpPr/>
          <p:nvPr/>
        </p:nvSpPr>
        <p:spPr>
          <a:xfrm>
            <a:off x="1832491" y="3314164"/>
            <a:ext cx="3577352" cy="994886"/>
          </a:xfrm>
          <a:prstGeom prst="rect">
            <a:avLst/>
          </a:prstGeom>
          <a:noFill/>
          <a:ln/>
        </p:spPr>
        <p:txBody>
          <a:bodyPr wrap="square" rtlCol="0" anchor="t"/>
          <a:lstStyle/>
          <a:p>
            <a:pPr marL="0" indent="0" algn="l">
              <a:lnSpc>
                <a:spcPts val="1960"/>
              </a:lnSpc>
              <a:buNone/>
            </a:pPr>
            <a:r>
              <a:rPr lang="en-US" sz="1225" dirty="0">
                <a:solidFill>
                  <a:srgbClr val="DAD1E6"/>
                </a:solidFill>
                <a:latin typeface="Fira Sans" pitchFamily="34" charset="0"/>
                <a:ea typeface="Fira Sans" pitchFamily="34" charset="-122"/>
                <a:cs typeface="Fira Sans" pitchFamily="34" charset="-120"/>
              </a:rPr>
              <a:t>Our AI technology uses a student's profile and academic achievements to suggest the best scholarships and government schemes they may be eligible for</a:t>
            </a:r>
            <a:r>
              <a:rPr lang="en-US" sz="1225" dirty="0" smtClean="0">
                <a:solidFill>
                  <a:srgbClr val="DAD1E6"/>
                </a:solidFill>
                <a:latin typeface="Fira Sans" pitchFamily="34" charset="0"/>
                <a:ea typeface="Fira Sans" pitchFamily="34" charset="-122"/>
                <a:cs typeface="Fira Sans" pitchFamily="34" charset="-120"/>
              </a:rPr>
              <a:t>. </a:t>
            </a:r>
          </a:p>
        </p:txBody>
      </p:sp>
      <p:pic>
        <p:nvPicPr>
          <p:cNvPr id="8" name="Image 1" descr="preencoded.png"/>
          <p:cNvPicPr>
            <a:picLocks noChangeAspect="1"/>
          </p:cNvPicPr>
          <p:nvPr/>
        </p:nvPicPr>
        <p:blipFill>
          <a:blip r:embed="rId4"/>
          <a:stretch>
            <a:fillRect/>
          </a:stretch>
        </p:blipFill>
        <p:spPr>
          <a:xfrm>
            <a:off x="8809724" y="832792"/>
            <a:ext cx="3124200" cy="1943066"/>
          </a:xfrm>
          <a:prstGeom prst="rect">
            <a:avLst/>
          </a:prstGeom>
        </p:spPr>
      </p:pic>
      <p:sp>
        <p:nvSpPr>
          <p:cNvPr id="9" name="Text 5"/>
          <p:cNvSpPr/>
          <p:nvPr/>
        </p:nvSpPr>
        <p:spPr>
          <a:xfrm>
            <a:off x="9412962" y="2922278"/>
            <a:ext cx="1981200" cy="243007"/>
          </a:xfrm>
          <a:prstGeom prst="rect">
            <a:avLst/>
          </a:prstGeom>
          <a:noFill/>
          <a:ln/>
        </p:spPr>
        <p:txBody>
          <a:bodyPr wrap="none" rtlCol="0" anchor="t"/>
          <a:lstStyle/>
          <a:p>
            <a:pPr marL="0" indent="0" algn="l">
              <a:lnSpc>
                <a:spcPts val="1914"/>
              </a:lnSpc>
              <a:buNone/>
            </a:pPr>
            <a:r>
              <a:rPr lang="en-US" sz="1531" b="1" dirty="0">
                <a:solidFill>
                  <a:srgbClr val="FF726D"/>
                </a:solidFill>
                <a:latin typeface="Inconsolata" pitchFamily="34" charset="0"/>
                <a:ea typeface="Inconsolata" pitchFamily="34" charset="-122"/>
                <a:cs typeface="Inconsolata" pitchFamily="34" charset="-120"/>
              </a:rPr>
              <a:t>Real-time assistance</a:t>
            </a:r>
            <a:endParaRPr lang="en-US" sz="1531" dirty="0"/>
          </a:p>
        </p:txBody>
      </p:sp>
      <p:sp>
        <p:nvSpPr>
          <p:cNvPr id="10" name="Text 6"/>
          <p:cNvSpPr/>
          <p:nvPr/>
        </p:nvSpPr>
        <p:spPr>
          <a:xfrm>
            <a:off x="8650962" y="3314164"/>
            <a:ext cx="3577471" cy="994886"/>
          </a:xfrm>
          <a:prstGeom prst="rect">
            <a:avLst/>
          </a:prstGeom>
          <a:noFill/>
          <a:ln/>
        </p:spPr>
        <p:txBody>
          <a:bodyPr wrap="square" rtlCol="0" anchor="t"/>
          <a:lstStyle/>
          <a:p>
            <a:pPr marL="0" indent="0" algn="l">
              <a:lnSpc>
                <a:spcPts val="1960"/>
              </a:lnSpc>
              <a:buNone/>
            </a:pPr>
            <a:r>
              <a:rPr lang="en-US" sz="1225" dirty="0">
                <a:solidFill>
                  <a:srgbClr val="DAD1E6"/>
                </a:solidFill>
                <a:latin typeface="Fira Sans" pitchFamily="34" charset="0"/>
                <a:ea typeface="Fira Sans" pitchFamily="34" charset="-122"/>
                <a:cs typeface="Fira Sans" pitchFamily="34" charset="-120"/>
              </a:rPr>
              <a:t>A built-in chatbot feature provides students with real-time assistance, answering any questions they may have about the app, scholarships, or government schemes.</a:t>
            </a:r>
            <a:endParaRPr lang="en-US" sz="1225" dirty="0"/>
          </a:p>
        </p:txBody>
      </p:sp>
      <p:pic>
        <p:nvPicPr>
          <p:cNvPr id="11" name="Image 2" descr="preencoded.png"/>
          <p:cNvPicPr>
            <a:picLocks noChangeAspect="1"/>
          </p:cNvPicPr>
          <p:nvPr/>
        </p:nvPicPr>
        <p:blipFill>
          <a:blip r:embed="rId5"/>
          <a:stretch>
            <a:fillRect/>
          </a:stretch>
        </p:blipFill>
        <p:spPr>
          <a:xfrm>
            <a:off x="1832491" y="4962694"/>
            <a:ext cx="3577352" cy="1927963"/>
          </a:xfrm>
          <a:prstGeom prst="rect">
            <a:avLst/>
          </a:prstGeom>
        </p:spPr>
      </p:pic>
      <p:sp>
        <p:nvSpPr>
          <p:cNvPr id="12" name="Text 7"/>
          <p:cNvSpPr/>
          <p:nvPr/>
        </p:nvSpPr>
        <p:spPr>
          <a:xfrm>
            <a:off x="2234327" y="7032171"/>
            <a:ext cx="2773680" cy="243007"/>
          </a:xfrm>
          <a:prstGeom prst="rect">
            <a:avLst/>
          </a:prstGeom>
          <a:noFill/>
          <a:ln/>
        </p:spPr>
        <p:txBody>
          <a:bodyPr wrap="none" rtlCol="0" anchor="t"/>
          <a:lstStyle/>
          <a:p>
            <a:pPr marL="0" indent="0" algn="l">
              <a:lnSpc>
                <a:spcPts val="1914"/>
              </a:lnSpc>
              <a:buNone/>
            </a:pPr>
            <a:r>
              <a:rPr lang="en-US" sz="1531" b="1" dirty="0">
                <a:solidFill>
                  <a:srgbClr val="FF726D"/>
                </a:solidFill>
                <a:latin typeface="Inconsolata" pitchFamily="34" charset="0"/>
                <a:ea typeface="Inconsolata" pitchFamily="34" charset="-122"/>
                <a:cs typeface="Inconsolata" pitchFamily="34" charset="-120"/>
              </a:rPr>
              <a:t>Income and eligibility check</a:t>
            </a:r>
            <a:endParaRPr lang="en-US" sz="1531" dirty="0"/>
          </a:p>
        </p:txBody>
      </p:sp>
      <p:sp>
        <p:nvSpPr>
          <p:cNvPr id="13" name="Text 8"/>
          <p:cNvSpPr/>
          <p:nvPr/>
        </p:nvSpPr>
        <p:spPr>
          <a:xfrm>
            <a:off x="1832491" y="7407474"/>
            <a:ext cx="3577352" cy="994886"/>
          </a:xfrm>
          <a:prstGeom prst="rect">
            <a:avLst/>
          </a:prstGeom>
          <a:noFill/>
          <a:ln/>
        </p:spPr>
        <p:txBody>
          <a:bodyPr wrap="square" rtlCol="0" anchor="t"/>
          <a:lstStyle/>
          <a:p>
            <a:pPr marL="0" indent="0" algn="l">
              <a:lnSpc>
                <a:spcPts val="1960"/>
              </a:lnSpc>
              <a:buNone/>
            </a:pPr>
            <a:r>
              <a:rPr lang="en-US" sz="1225" dirty="0">
                <a:solidFill>
                  <a:srgbClr val="DAD1E6"/>
                </a:solidFill>
                <a:latin typeface="Fira Sans" pitchFamily="34" charset="0"/>
                <a:ea typeface="Fira Sans" pitchFamily="34" charset="-122"/>
                <a:cs typeface="Fira Sans" pitchFamily="34" charset="-120"/>
              </a:rPr>
              <a:t>Our app also checks a student's income status and eligibility criteria for the scholarships and government schemes they're interested in, providing recommendations accordingly.</a:t>
            </a:r>
            <a:endParaRPr lang="en-US" sz="1225" dirty="0"/>
          </a:p>
        </p:txBody>
      </p:sp>
      <p:pic>
        <p:nvPicPr>
          <p:cNvPr id="14" name="Image 3" descr="preencoded.png"/>
          <p:cNvPicPr>
            <a:picLocks noChangeAspect="1"/>
          </p:cNvPicPr>
          <p:nvPr/>
        </p:nvPicPr>
        <p:blipFill>
          <a:blip r:embed="rId6"/>
          <a:stretch>
            <a:fillRect/>
          </a:stretch>
        </p:blipFill>
        <p:spPr>
          <a:xfrm>
            <a:off x="8498563" y="4962694"/>
            <a:ext cx="3247124" cy="2069477"/>
          </a:xfrm>
          <a:prstGeom prst="rect">
            <a:avLst/>
          </a:prstGeom>
        </p:spPr>
      </p:pic>
      <p:sp>
        <p:nvSpPr>
          <p:cNvPr id="15" name="Text 9"/>
          <p:cNvSpPr/>
          <p:nvPr/>
        </p:nvSpPr>
        <p:spPr>
          <a:xfrm>
            <a:off x="9067800" y="7164467"/>
            <a:ext cx="1981200" cy="243007"/>
          </a:xfrm>
          <a:prstGeom prst="rect">
            <a:avLst/>
          </a:prstGeom>
          <a:noFill/>
          <a:ln/>
        </p:spPr>
        <p:txBody>
          <a:bodyPr wrap="none" rtlCol="0" anchor="t"/>
          <a:lstStyle/>
          <a:p>
            <a:pPr marL="0" indent="0" algn="l">
              <a:lnSpc>
                <a:spcPts val="1914"/>
              </a:lnSpc>
              <a:buNone/>
            </a:pPr>
            <a:r>
              <a:rPr lang="en-US" sz="1531" b="1" dirty="0">
                <a:solidFill>
                  <a:srgbClr val="FF726D"/>
                </a:solidFill>
                <a:latin typeface="Inconsolata" pitchFamily="34" charset="0"/>
                <a:ea typeface="Inconsolata" pitchFamily="34" charset="-122"/>
                <a:cs typeface="Inconsolata" pitchFamily="34" charset="-120"/>
              </a:rPr>
              <a:t>Financial Calculator</a:t>
            </a:r>
            <a:endParaRPr lang="en-US" sz="1531" dirty="0"/>
          </a:p>
        </p:txBody>
      </p:sp>
      <p:sp>
        <p:nvSpPr>
          <p:cNvPr id="16" name="Text 10"/>
          <p:cNvSpPr/>
          <p:nvPr/>
        </p:nvSpPr>
        <p:spPr>
          <a:xfrm>
            <a:off x="8356453" y="7562969"/>
            <a:ext cx="3577471" cy="994886"/>
          </a:xfrm>
          <a:prstGeom prst="rect">
            <a:avLst/>
          </a:prstGeom>
          <a:noFill/>
          <a:ln/>
        </p:spPr>
        <p:txBody>
          <a:bodyPr wrap="square" rtlCol="0" anchor="t"/>
          <a:lstStyle/>
          <a:p>
            <a:pPr marL="0" indent="0" algn="l">
              <a:lnSpc>
                <a:spcPts val="1960"/>
              </a:lnSpc>
              <a:buNone/>
            </a:pPr>
            <a:r>
              <a:rPr lang="en-US" sz="1225" dirty="0">
                <a:solidFill>
                  <a:srgbClr val="DAD1E6"/>
                </a:solidFill>
                <a:latin typeface="Fira Sans" pitchFamily="34" charset="0"/>
                <a:ea typeface="Fira Sans" pitchFamily="34" charset="-122"/>
                <a:cs typeface="Fira Sans" pitchFamily="34" charset="-120"/>
              </a:rPr>
              <a:t>Integrating a financial calculator, our app helps students estimate fees, tuition costs, and potential financial aid available, enabling them to plan their educational expenses effectively.</a:t>
            </a:r>
            <a:endParaRPr lang="en-US" sz="1225" dirty="0"/>
          </a:p>
        </p:txBody>
      </p:sp>
      <p:sp>
        <p:nvSpPr>
          <p:cNvPr id="17" name="Text 11"/>
          <p:cNvSpPr/>
          <p:nvPr/>
        </p:nvSpPr>
        <p:spPr>
          <a:xfrm>
            <a:off x="3621167" y="9385697"/>
            <a:ext cx="1555313" cy="243007"/>
          </a:xfrm>
          <a:prstGeom prst="rect">
            <a:avLst/>
          </a:prstGeom>
          <a:noFill/>
          <a:ln/>
        </p:spPr>
        <p:txBody>
          <a:bodyPr wrap="none" rtlCol="0" anchor="t"/>
          <a:lstStyle/>
          <a:p>
            <a:pPr marL="0" indent="0">
              <a:lnSpc>
                <a:spcPts val="1914"/>
              </a:lnSpc>
              <a:buNone/>
            </a:pPr>
            <a:endParaRPr lang="en-US" sz="1531" dirty="0"/>
          </a:p>
        </p:txBody>
      </p:sp>
      <p:sp>
        <p:nvSpPr>
          <p:cNvPr id="18" name="Text 12"/>
          <p:cNvSpPr/>
          <p:nvPr/>
        </p:nvSpPr>
        <p:spPr>
          <a:xfrm>
            <a:off x="7512487" y="9385697"/>
            <a:ext cx="1555313" cy="243007"/>
          </a:xfrm>
          <a:prstGeom prst="rect">
            <a:avLst/>
          </a:prstGeom>
          <a:noFill/>
          <a:ln/>
        </p:spPr>
        <p:txBody>
          <a:bodyPr wrap="none" rtlCol="0" anchor="t"/>
          <a:lstStyle/>
          <a:p>
            <a:pPr marL="0" indent="0">
              <a:lnSpc>
                <a:spcPts val="1914"/>
              </a:lnSpc>
              <a:buNone/>
            </a:pPr>
            <a:endParaRPr lang="en-US" sz="153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1193483"/>
            <a:ext cx="745998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The Features of the App </a:t>
            </a:r>
            <a:r>
              <a:rPr lang="en-US" sz="4374" b="1" dirty="0">
                <a:solidFill>
                  <a:srgbClr val="000000"/>
                </a:solidFill>
                <a:latin typeface="Inconsolata" pitchFamily="34" charset="0"/>
                <a:ea typeface="Inconsolata" pitchFamily="34" charset="-122"/>
                <a:cs typeface="Inconsolata" pitchFamily="34" charset="-120"/>
              </a:rPr>
              <a:t>🚀</a:t>
            </a:r>
            <a:endParaRPr lang="en-US" sz="4374" dirty="0"/>
          </a:p>
        </p:txBody>
      </p:sp>
      <p:sp>
        <p:nvSpPr>
          <p:cNvPr id="5" name="Shape 3"/>
          <p:cNvSpPr/>
          <p:nvPr/>
        </p:nvSpPr>
        <p:spPr>
          <a:xfrm>
            <a:off x="2037993" y="2505789"/>
            <a:ext cx="499943" cy="499943"/>
          </a:xfrm>
          <a:prstGeom prst="roundRect">
            <a:avLst>
              <a:gd name="adj" fmla="val 13333"/>
            </a:avLst>
          </a:prstGeom>
          <a:solidFill>
            <a:srgbClr val="312140"/>
          </a:solidFill>
          <a:ln/>
        </p:spPr>
      </p:sp>
      <p:sp>
        <p:nvSpPr>
          <p:cNvPr id="6" name="Text 4"/>
          <p:cNvSpPr/>
          <p:nvPr/>
        </p:nvSpPr>
        <p:spPr>
          <a:xfrm>
            <a:off x="2204085" y="2547461"/>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7" name="Text 5"/>
          <p:cNvSpPr/>
          <p:nvPr/>
        </p:nvSpPr>
        <p:spPr>
          <a:xfrm>
            <a:off x="2760107" y="2582108"/>
            <a:ext cx="288036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Easy-to-use interface</a:t>
            </a:r>
            <a:endParaRPr lang="en-US" sz="2187" dirty="0"/>
          </a:p>
        </p:txBody>
      </p:sp>
      <p:sp>
        <p:nvSpPr>
          <p:cNvPr id="8" name="Text 6"/>
          <p:cNvSpPr/>
          <p:nvPr/>
        </p:nvSpPr>
        <p:spPr>
          <a:xfrm>
            <a:off x="2760107" y="3151465"/>
            <a:ext cx="4444008"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Our user-friendly interface makes it easy for students to navigate and find what they're looking for with just a click or swipe</a:t>
            </a:r>
            <a:r>
              <a:rPr lang="en-US" sz="1750" dirty="0" smtClean="0">
                <a:solidFill>
                  <a:srgbClr val="DAD1E6"/>
                </a:solidFill>
                <a:latin typeface="Fira Sans" pitchFamily="34" charset="0"/>
                <a:ea typeface="Fira Sans" pitchFamily="34" charset="-122"/>
                <a:cs typeface="Fira Sans" pitchFamily="34" charset="-120"/>
              </a:rPr>
              <a:t>.</a:t>
            </a:r>
          </a:p>
          <a:p>
            <a:pPr>
              <a:lnSpc>
                <a:spcPts val="2799"/>
              </a:lnSpc>
            </a:pPr>
            <a:endParaRPr lang="en-US" sz="1750" dirty="0" smtClean="0">
              <a:solidFill>
                <a:srgbClr val="DAD1E6"/>
              </a:solidFill>
              <a:latin typeface="Fira Sans" pitchFamily="34" charset="0"/>
              <a:ea typeface="Fira Sans" pitchFamily="34" charset="-122"/>
              <a:cs typeface="Fira Sans" pitchFamily="34" charset="-120"/>
            </a:endParaRPr>
          </a:p>
          <a:p>
            <a:pPr marL="0" indent="0">
              <a:lnSpc>
                <a:spcPts val="2799"/>
              </a:lnSpc>
              <a:buNone/>
            </a:pPr>
            <a:endParaRPr lang="en-US" sz="1750" dirty="0" smtClean="0">
              <a:solidFill>
                <a:srgbClr val="DAD1E6"/>
              </a:solidFill>
              <a:latin typeface="Fira Sans" pitchFamily="34" charset="0"/>
              <a:ea typeface="Fira Sans" pitchFamily="34" charset="-122"/>
              <a:cs typeface="Fira Sans" pitchFamily="34" charset="-120"/>
            </a:endParaRPr>
          </a:p>
          <a:p>
            <a:pPr marL="0" indent="0">
              <a:lnSpc>
                <a:spcPts val="2799"/>
              </a:lnSpc>
              <a:buNone/>
            </a:pPr>
            <a:endParaRPr lang="en-US" sz="1750" dirty="0"/>
          </a:p>
        </p:txBody>
      </p:sp>
      <p:sp>
        <p:nvSpPr>
          <p:cNvPr id="9" name="Shape 7"/>
          <p:cNvSpPr/>
          <p:nvPr/>
        </p:nvSpPr>
        <p:spPr>
          <a:xfrm>
            <a:off x="7426285" y="2505789"/>
            <a:ext cx="499943" cy="499943"/>
          </a:xfrm>
          <a:prstGeom prst="roundRect">
            <a:avLst>
              <a:gd name="adj" fmla="val 13333"/>
            </a:avLst>
          </a:prstGeom>
          <a:solidFill>
            <a:srgbClr val="312140"/>
          </a:solidFill>
          <a:ln/>
        </p:spPr>
      </p:sp>
      <p:sp>
        <p:nvSpPr>
          <p:cNvPr id="10" name="Text 8"/>
          <p:cNvSpPr/>
          <p:nvPr/>
        </p:nvSpPr>
        <p:spPr>
          <a:xfrm>
            <a:off x="7592378" y="2547461"/>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1" name="Text 9"/>
          <p:cNvSpPr/>
          <p:nvPr/>
        </p:nvSpPr>
        <p:spPr>
          <a:xfrm>
            <a:off x="8148399" y="2582108"/>
            <a:ext cx="288036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Customization options</a:t>
            </a:r>
            <a:endParaRPr lang="en-US" sz="2187" dirty="0"/>
          </a:p>
        </p:txBody>
      </p:sp>
      <p:sp>
        <p:nvSpPr>
          <p:cNvPr id="12" name="Text 10"/>
          <p:cNvSpPr/>
          <p:nvPr/>
        </p:nvSpPr>
        <p:spPr>
          <a:xfrm>
            <a:off x="8148399" y="3151465"/>
            <a:ext cx="4444008"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Students can customize their app experience by filtering scholarship and government scheme recommendations based on their preferences and interests.</a:t>
            </a:r>
            <a:endParaRPr lang="en-US" sz="1750" dirty="0"/>
          </a:p>
        </p:txBody>
      </p:sp>
      <p:sp>
        <p:nvSpPr>
          <p:cNvPr id="13" name="Shape 11"/>
          <p:cNvSpPr/>
          <p:nvPr/>
        </p:nvSpPr>
        <p:spPr>
          <a:xfrm>
            <a:off x="2037993" y="4968835"/>
            <a:ext cx="499943" cy="499943"/>
          </a:xfrm>
          <a:prstGeom prst="roundRect">
            <a:avLst>
              <a:gd name="adj" fmla="val 13333"/>
            </a:avLst>
          </a:prstGeom>
          <a:solidFill>
            <a:srgbClr val="312140"/>
          </a:solidFill>
          <a:ln/>
        </p:spPr>
      </p:sp>
      <p:sp>
        <p:nvSpPr>
          <p:cNvPr id="14" name="Text 12"/>
          <p:cNvSpPr/>
          <p:nvPr/>
        </p:nvSpPr>
        <p:spPr>
          <a:xfrm>
            <a:off x="2204085" y="5010507"/>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15" name="Text 13"/>
          <p:cNvSpPr/>
          <p:nvPr/>
        </p:nvSpPr>
        <p:spPr>
          <a:xfrm>
            <a:off x="2760107" y="5045154"/>
            <a:ext cx="315468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Real-time notifications</a:t>
            </a:r>
            <a:endParaRPr lang="en-US" sz="2187" dirty="0"/>
          </a:p>
        </p:txBody>
      </p:sp>
      <p:sp>
        <p:nvSpPr>
          <p:cNvPr id="16" name="Text 14"/>
          <p:cNvSpPr/>
          <p:nvPr/>
        </p:nvSpPr>
        <p:spPr>
          <a:xfrm>
            <a:off x="2760107" y="5614511"/>
            <a:ext cx="4444008"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Students receive instant notifications about new scholarships and government schemes added to the app that match their profile and interests.</a:t>
            </a:r>
            <a:endParaRPr lang="en-US" sz="1750" dirty="0"/>
          </a:p>
        </p:txBody>
      </p:sp>
      <p:sp>
        <p:nvSpPr>
          <p:cNvPr id="17" name="Shape 15"/>
          <p:cNvSpPr/>
          <p:nvPr/>
        </p:nvSpPr>
        <p:spPr>
          <a:xfrm>
            <a:off x="7426285" y="4968835"/>
            <a:ext cx="499943" cy="499943"/>
          </a:xfrm>
          <a:prstGeom prst="roundRect">
            <a:avLst>
              <a:gd name="adj" fmla="val 13333"/>
            </a:avLst>
          </a:prstGeom>
          <a:solidFill>
            <a:srgbClr val="312140"/>
          </a:solidFill>
          <a:ln/>
        </p:spPr>
      </p:sp>
      <p:sp>
        <p:nvSpPr>
          <p:cNvPr id="18" name="Text 16"/>
          <p:cNvSpPr/>
          <p:nvPr/>
        </p:nvSpPr>
        <p:spPr>
          <a:xfrm>
            <a:off x="7592378" y="5010507"/>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4</a:t>
            </a:r>
            <a:endParaRPr lang="en-US" sz="2624" dirty="0"/>
          </a:p>
        </p:txBody>
      </p:sp>
      <p:sp>
        <p:nvSpPr>
          <p:cNvPr id="19" name="Text 17"/>
          <p:cNvSpPr/>
          <p:nvPr/>
        </p:nvSpPr>
        <p:spPr>
          <a:xfrm>
            <a:off x="8148399" y="5045154"/>
            <a:ext cx="301752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Secure data management</a:t>
            </a:r>
            <a:endParaRPr lang="en-US" sz="2187" dirty="0"/>
          </a:p>
        </p:txBody>
      </p:sp>
      <p:sp>
        <p:nvSpPr>
          <p:cNvPr id="20" name="Text 18"/>
          <p:cNvSpPr/>
          <p:nvPr/>
        </p:nvSpPr>
        <p:spPr>
          <a:xfrm>
            <a:off x="8148399" y="5614511"/>
            <a:ext cx="4444008"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Our app ensures the safe and secure management of student data and credentials through advanced encryption technology.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1671280"/>
            <a:ext cx="4443889" cy="694373"/>
          </a:xfrm>
          <a:prstGeom prst="rect">
            <a:avLst/>
          </a:prstGeom>
          <a:noFill/>
          <a:ln/>
        </p:spPr>
        <p:txBody>
          <a:bodyPr wrap="none" rtlCol="0" anchor="t"/>
          <a:lstStyle/>
          <a:p>
            <a:pPr marL="0" indent="0">
              <a:lnSpc>
                <a:spcPts val="5468"/>
              </a:lnSpc>
              <a:buNone/>
            </a:pPr>
            <a:endParaRPr lang="en-US" sz="4374" dirty="0"/>
          </a:p>
        </p:txBody>
      </p:sp>
      <p:sp>
        <p:nvSpPr>
          <p:cNvPr id="5" name="Text 3"/>
          <p:cNvSpPr/>
          <p:nvPr/>
        </p:nvSpPr>
        <p:spPr>
          <a:xfrm>
            <a:off x="2393394" y="2948821"/>
            <a:ext cx="4650819" cy="1777008"/>
          </a:xfrm>
          <a:prstGeom prst="rect">
            <a:avLst/>
          </a:prstGeom>
          <a:noFill/>
          <a:ln/>
        </p:spPr>
        <p:txBody>
          <a:bodyPr wrap="square" rtlCol="0" anchor="t"/>
          <a:lstStyle/>
          <a:p>
            <a:pPr marL="342900" indent="-342900" algn="l">
              <a:lnSpc>
                <a:spcPts val="2799"/>
              </a:lnSpc>
              <a:buSzPct val="100000"/>
              <a:buChar char="•"/>
            </a:pPr>
            <a:endParaRPr lang="en-US" sz="1750" dirty="0"/>
          </a:p>
        </p:txBody>
      </p:sp>
      <p:sp>
        <p:nvSpPr>
          <p:cNvPr id="6" name="Text 4"/>
          <p:cNvSpPr/>
          <p:nvPr/>
        </p:nvSpPr>
        <p:spPr>
          <a:xfrm>
            <a:off x="2393394" y="4814649"/>
            <a:ext cx="4650819" cy="1421606"/>
          </a:xfrm>
          <a:prstGeom prst="rect">
            <a:avLst/>
          </a:prstGeom>
          <a:noFill/>
          <a:ln/>
        </p:spPr>
        <p:txBody>
          <a:bodyPr wrap="square" rtlCol="0" anchor="t"/>
          <a:lstStyle/>
          <a:p>
            <a:pPr marL="342900" indent="-342900" algn="l">
              <a:lnSpc>
                <a:spcPts val="2799"/>
              </a:lnSpc>
              <a:buSzPct val="100000"/>
              <a:buChar char="•"/>
            </a:pPr>
            <a:endParaRPr lang="en-US" sz="1750" dirty="0"/>
          </a:p>
        </p:txBody>
      </p:sp>
      <p:pic>
        <p:nvPicPr>
          <p:cNvPr id="8" name="Picture 7" descr="WhatsApp Image 2023-11-02 at 9.56.22 PM.jpeg"/>
          <p:cNvPicPr>
            <a:picLocks noChangeAspect="1"/>
          </p:cNvPicPr>
          <p:nvPr/>
        </p:nvPicPr>
        <p:blipFill>
          <a:blip r:embed="rId3"/>
          <a:stretch>
            <a:fillRect/>
          </a:stretch>
        </p:blipFill>
        <p:spPr>
          <a:xfrm>
            <a:off x="228600" y="457200"/>
            <a:ext cx="14162314" cy="73152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33199" y="2456855"/>
            <a:ext cx="7477601" cy="1388745"/>
          </a:xfrm>
          <a:prstGeom prst="rect">
            <a:avLst/>
          </a:prstGeom>
          <a:noFill/>
          <a:ln/>
        </p:spPr>
        <p:txBody>
          <a:bodyPr wrap="square" rtlCol="0" anchor="t"/>
          <a:lstStyle/>
          <a:p>
            <a:pPr marL="0" indent="0">
              <a:lnSpc>
                <a:spcPts val="5468"/>
              </a:lnSpc>
              <a:buNone/>
            </a:pPr>
            <a:r>
              <a:rPr lang="en-US" sz="4374" b="1">
                <a:solidFill>
                  <a:srgbClr val="FF726D"/>
                </a:solidFill>
                <a:latin typeface="Inconsolata" pitchFamily="34" charset="0"/>
                <a:ea typeface="Inconsolata" pitchFamily="34" charset="-122"/>
                <a:cs typeface="Inconsolata" pitchFamily="34" charset="-120"/>
              </a:rPr>
              <a:t>Conclusion  </a:t>
            </a:r>
            <a:r>
              <a:rPr lang="en-US" sz="4374" b="1" dirty="0">
                <a:solidFill>
                  <a:srgbClr val="000000"/>
                </a:solidFill>
                <a:latin typeface="Inconsolata" pitchFamily="34" charset="0"/>
                <a:ea typeface="Inconsolata" pitchFamily="34" charset="-122"/>
                <a:cs typeface="Inconsolata" pitchFamily="34" charset="-120"/>
              </a:rPr>
              <a:t>📣</a:t>
            </a:r>
            <a:endParaRPr lang="en-US" sz="4374" dirty="0"/>
          </a:p>
        </p:txBody>
      </p:sp>
      <p:sp>
        <p:nvSpPr>
          <p:cNvPr id="5" name="Text 3"/>
          <p:cNvSpPr/>
          <p:nvPr/>
        </p:nvSpPr>
        <p:spPr>
          <a:xfrm>
            <a:off x="833199" y="4178856"/>
            <a:ext cx="7477601"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Our app IDEAS provides unparalleled access to scholarships and government schemes for students from nursery to higher studies. </a:t>
            </a:r>
            <a:endParaRPr lang="en-US" sz="1750" dirty="0"/>
          </a:p>
        </p:txBody>
      </p:sp>
      <p:pic>
        <p:nvPicPr>
          <p:cNvPr id="8" name="Image 2"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mages.png"/>
          <p:cNvPicPr>
            <a:picLocks noChangeAspect="1"/>
          </p:cNvPicPr>
          <p:nvPr/>
        </p:nvPicPr>
        <p:blipFill>
          <a:blip r:embed="rId2"/>
          <a:stretch>
            <a:fillRect/>
          </a:stretch>
        </p:blipFill>
        <p:spPr>
          <a:xfrm>
            <a:off x="0" y="150965"/>
            <a:ext cx="14630400" cy="8229600"/>
          </a:xfrm>
          <a:prstGeom prst="rect">
            <a:avLst/>
          </a:prstGeom>
        </p:spPr>
      </p:pic>
      <p:pic>
        <p:nvPicPr>
          <p:cNvPr id="4" name="Picture 3" descr="apna-removebg-preview.jpg"/>
          <p:cNvPicPr>
            <a:picLocks noChangeAspect="1"/>
          </p:cNvPicPr>
          <p:nvPr/>
        </p:nvPicPr>
        <p:blipFill>
          <a:blip r:embed="rId3"/>
          <a:stretch>
            <a:fillRect/>
          </a:stretch>
        </p:blipFill>
        <p:spPr>
          <a:xfrm>
            <a:off x="12059920" y="1179269"/>
            <a:ext cx="2243908" cy="2407211"/>
          </a:xfrm>
          <a:prstGeom prst="rect">
            <a:avLst/>
          </a:prstGeom>
        </p:spPr>
      </p:pic>
      <p:sp>
        <p:nvSpPr>
          <p:cNvPr id="7" name="TextBox 6"/>
          <p:cNvSpPr txBox="1"/>
          <p:nvPr/>
        </p:nvSpPr>
        <p:spPr>
          <a:xfrm>
            <a:off x="3222171" y="843280"/>
            <a:ext cx="7326086" cy="335989"/>
          </a:xfrm>
          <a:prstGeom prst="rect">
            <a:avLst/>
          </a:prstGeom>
          <a:noFill/>
        </p:spPr>
        <p:txBody>
          <a:bodyPr wrap="square" rtlCol="0">
            <a:spAutoFit/>
          </a:bodyPr>
          <a:lstStyle/>
          <a:p>
            <a:pPr>
              <a:lnSpc>
                <a:spcPts val="1914"/>
              </a:lnSpc>
            </a:pPr>
            <a:r>
              <a:rPr lang="en-US" sz="4000" b="1" dirty="0" smtClean="0">
                <a:solidFill>
                  <a:srgbClr val="FF726D"/>
                </a:solidFill>
                <a:latin typeface="Inconsolata" pitchFamily="34" charset="0"/>
                <a:ea typeface="Inconsolata" pitchFamily="34" charset="-122"/>
                <a:cs typeface="Inconsolata" pitchFamily="34" charset="-120"/>
              </a:rPr>
              <a:t>     ABOUT </a:t>
            </a:r>
            <a:r>
              <a:rPr lang="en-US" sz="4000" b="1" dirty="0" smtClean="0">
                <a:solidFill>
                  <a:srgbClr val="FF726D"/>
                </a:solidFill>
                <a:latin typeface="Inconsolata" pitchFamily="34" charset="0"/>
                <a:ea typeface="Inconsolata" pitchFamily="34" charset="-122"/>
                <a:cs typeface="Inconsolata" pitchFamily="34" charset="-120"/>
              </a:rPr>
              <a:t>OUR </a:t>
            </a:r>
            <a:r>
              <a:rPr lang="en-US" sz="4000" b="1" dirty="0" smtClean="0">
                <a:solidFill>
                  <a:srgbClr val="FF726D"/>
                </a:solidFill>
                <a:latin typeface="Inconsolata" pitchFamily="34" charset="0"/>
                <a:ea typeface="Inconsolata" pitchFamily="34" charset="-122"/>
                <a:cs typeface="Inconsolata" pitchFamily="34" charset="-120"/>
              </a:rPr>
              <a:t>TEAM  </a:t>
            </a:r>
            <a:endParaRPr lang="en-US" sz="4000" dirty="0"/>
          </a:p>
        </p:txBody>
      </p:sp>
      <p:pic>
        <p:nvPicPr>
          <p:cNvPr id="9" name="Picture 8" descr="WhatsApp Image 2023-11-03 at 12.12.47 PM.jpeg"/>
          <p:cNvPicPr>
            <a:picLocks noChangeAspect="1"/>
          </p:cNvPicPr>
          <p:nvPr/>
        </p:nvPicPr>
        <p:blipFill>
          <a:blip r:embed="rId4"/>
          <a:stretch>
            <a:fillRect/>
          </a:stretch>
        </p:blipFill>
        <p:spPr>
          <a:xfrm>
            <a:off x="1645194" y="1703070"/>
            <a:ext cx="2805611" cy="2056130"/>
          </a:xfrm>
          <a:prstGeom prst="rect">
            <a:avLst/>
          </a:prstGeom>
        </p:spPr>
      </p:pic>
      <p:pic>
        <p:nvPicPr>
          <p:cNvPr id="10" name="Picture 9" descr="WhatsApp Image 2023-11-03 at 12.12.12 PM.jpeg"/>
          <p:cNvPicPr>
            <a:picLocks noChangeAspect="1"/>
          </p:cNvPicPr>
          <p:nvPr/>
        </p:nvPicPr>
        <p:blipFill>
          <a:blip r:embed="rId5"/>
          <a:stretch>
            <a:fillRect/>
          </a:stretch>
        </p:blipFill>
        <p:spPr>
          <a:xfrm>
            <a:off x="7744097" y="1654892"/>
            <a:ext cx="2804160" cy="2104308"/>
          </a:xfrm>
          <a:prstGeom prst="rect">
            <a:avLst/>
          </a:prstGeom>
        </p:spPr>
      </p:pic>
      <p:pic>
        <p:nvPicPr>
          <p:cNvPr id="12" name="Picture 11" descr="WhatsApp Image 2023-11-03 at 12.14.26 PM.jpeg"/>
          <p:cNvPicPr>
            <a:picLocks noChangeAspect="1"/>
          </p:cNvPicPr>
          <p:nvPr/>
        </p:nvPicPr>
        <p:blipFill>
          <a:blip r:embed="rId6"/>
          <a:stretch>
            <a:fillRect/>
          </a:stretch>
        </p:blipFill>
        <p:spPr>
          <a:xfrm>
            <a:off x="854891" y="5019040"/>
            <a:ext cx="2367280" cy="1981200"/>
          </a:xfrm>
          <a:prstGeom prst="rect">
            <a:avLst/>
          </a:prstGeom>
        </p:spPr>
      </p:pic>
      <p:pic>
        <p:nvPicPr>
          <p:cNvPr id="13" name="Picture 12" descr="WhatsApp Image 2023-11-03 at 12.14.23 PM.jpeg"/>
          <p:cNvPicPr>
            <a:picLocks noChangeAspect="1"/>
          </p:cNvPicPr>
          <p:nvPr/>
        </p:nvPicPr>
        <p:blipFill>
          <a:blip r:embed="rId7"/>
          <a:stretch>
            <a:fillRect/>
          </a:stretch>
        </p:blipFill>
        <p:spPr>
          <a:xfrm>
            <a:off x="10242858" y="4897120"/>
            <a:ext cx="2802582" cy="2103120"/>
          </a:xfrm>
          <a:prstGeom prst="rect">
            <a:avLst/>
          </a:prstGeom>
        </p:spPr>
      </p:pic>
      <p:pic>
        <p:nvPicPr>
          <p:cNvPr id="14" name="Picture 13" descr="WhatsApp Image 2023-11-03 at 12.20.55 PM.jpeg"/>
          <p:cNvPicPr>
            <a:picLocks noChangeAspect="1"/>
          </p:cNvPicPr>
          <p:nvPr/>
        </p:nvPicPr>
        <p:blipFill>
          <a:blip r:embed="rId8"/>
          <a:stretch>
            <a:fillRect/>
          </a:stretch>
        </p:blipFill>
        <p:spPr>
          <a:xfrm>
            <a:off x="4866640" y="5019040"/>
            <a:ext cx="3495040" cy="1981200"/>
          </a:xfrm>
          <a:prstGeom prst="rect">
            <a:avLst/>
          </a:prstGeom>
        </p:spPr>
      </p:pic>
      <p:sp>
        <p:nvSpPr>
          <p:cNvPr id="16" name="TextBox 15"/>
          <p:cNvSpPr txBox="1"/>
          <p:nvPr/>
        </p:nvSpPr>
        <p:spPr>
          <a:xfrm>
            <a:off x="854891" y="3881120"/>
            <a:ext cx="4347029" cy="584775"/>
          </a:xfrm>
          <a:prstGeom prst="rect">
            <a:avLst/>
          </a:prstGeom>
          <a:solidFill>
            <a:schemeClr val="bg1"/>
          </a:solidFill>
        </p:spPr>
        <p:txBody>
          <a:bodyPr wrap="square" rtlCol="0">
            <a:spAutoFit/>
          </a:bodyPr>
          <a:lstStyle/>
          <a:p>
            <a:r>
              <a:rPr lang="en-US" sz="1600" dirty="0" smtClean="0"/>
              <a:t>TECHNICAL  ADVISOR </a:t>
            </a:r>
            <a:r>
              <a:rPr lang="en-US" sz="1600" dirty="0" smtClean="0"/>
              <a:t>–  </a:t>
            </a:r>
            <a:r>
              <a:rPr lang="en-US" sz="1600" dirty="0" err="1" smtClean="0"/>
              <a:t>Swapnanil</a:t>
            </a:r>
            <a:r>
              <a:rPr lang="en-US" sz="1600" dirty="0" smtClean="0"/>
              <a:t>  </a:t>
            </a:r>
            <a:r>
              <a:rPr lang="en-US" sz="1600" dirty="0" err="1" smtClean="0"/>
              <a:t>Chowdhury</a:t>
            </a:r>
            <a:endParaRPr lang="en-US" sz="1600" dirty="0" smtClean="0"/>
          </a:p>
          <a:p>
            <a:r>
              <a:rPr lang="en-US" sz="1600" dirty="0" smtClean="0"/>
              <a:t>                            (</a:t>
            </a:r>
            <a:r>
              <a:rPr lang="en-US" sz="1600" dirty="0" smtClean="0"/>
              <a:t>AIML- 1st year)</a:t>
            </a:r>
            <a:endParaRPr lang="en-US" sz="1600" dirty="0"/>
          </a:p>
        </p:txBody>
      </p:sp>
      <p:sp>
        <p:nvSpPr>
          <p:cNvPr id="17" name="TextBox 16"/>
          <p:cNvSpPr txBox="1"/>
          <p:nvPr/>
        </p:nvSpPr>
        <p:spPr>
          <a:xfrm>
            <a:off x="7508241" y="3881120"/>
            <a:ext cx="3304176" cy="584775"/>
          </a:xfrm>
          <a:prstGeom prst="rect">
            <a:avLst/>
          </a:prstGeom>
          <a:solidFill>
            <a:schemeClr val="bg1"/>
          </a:solidFill>
        </p:spPr>
        <p:txBody>
          <a:bodyPr wrap="square" rtlCol="0">
            <a:spAutoFit/>
          </a:bodyPr>
          <a:lstStyle/>
          <a:p>
            <a:r>
              <a:rPr lang="en-US" sz="1600" dirty="0" smtClean="0"/>
              <a:t>WEB DEVELOPER- </a:t>
            </a:r>
            <a:r>
              <a:rPr lang="en-US" sz="1600" dirty="0" smtClean="0"/>
              <a:t> </a:t>
            </a:r>
            <a:r>
              <a:rPr lang="en-US" sz="1600" dirty="0" err="1" smtClean="0"/>
              <a:t>Subham</a:t>
            </a:r>
            <a:r>
              <a:rPr lang="en-US" sz="1600" dirty="0" smtClean="0"/>
              <a:t> Sharma                                                       (AIML- 1st </a:t>
            </a:r>
            <a:r>
              <a:rPr lang="en-US" sz="1600" dirty="0" smtClean="0"/>
              <a:t>year)</a:t>
            </a:r>
            <a:endParaRPr lang="en-US" sz="1600" dirty="0"/>
          </a:p>
        </p:txBody>
      </p:sp>
      <p:sp>
        <p:nvSpPr>
          <p:cNvPr id="18" name="TextBox 17"/>
          <p:cNvSpPr txBox="1"/>
          <p:nvPr/>
        </p:nvSpPr>
        <p:spPr>
          <a:xfrm>
            <a:off x="538480" y="7122160"/>
            <a:ext cx="2683691" cy="523220"/>
          </a:xfrm>
          <a:prstGeom prst="rect">
            <a:avLst/>
          </a:prstGeom>
          <a:solidFill>
            <a:schemeClr val="bg1"/>
          </a:solidFill>
        </p:spPr>
        <p:txBody>
          <a:bodyPr wrap="square" rtlCol="0">
            <a:spAutoFit/>
          </a:bodyPr>
          <a:lstStyle/>
          <a:p>
            <a:r>
              <a:rPr lang="en-US" sz="1400" dirty="0" smtClean="0"/>
              <a:t>CONTAIN WRITER AND EXPLORER- </a:t>
            </a:r>
            <a:r>
              <a:rPr lang="en-US" sz="1400" dirty="0" err="1" smtClean="0"/>
              <a:t>Suranjana</a:t>
            </a:r>
            <a:r>
              <a:rPr lang="en-US" sz="1400" dirty="0" smtClean="0"/>
              <a:t> Paul (CSE </a:t>
            </a:r>
            <a:r>
              <a:rPr lang="en-US" sz="1400" dirty="0" smtClean="0"/>
              <a:t>– 1</a:t>
            </a:r>
            <a:r>
              <a:rPr lang="en-US" sz="1400" baseline="30000" dirty="0" smtClean="0"/>
              <a:t>st</a:t>
            </a:r>
            <a:r>
              <a:rPr lang="en-US" sz="1400" dirty="0" smtClean="0"/>
              <a:t>  </a:t>
            </a:r>
            <a:r>
              <a:rPr lang="en-US" sz="1400" dirty="0" smtClean="0"/>
              <a:t>year)</a:t>
            </a:r>
            <a:endParaRPr lang="en-US" sz="1400" dirty="0"/>
          </a:p>
        </p:txBody>
      </p:sp>
      <p:sp>
        <p:nvSpPr>
          <p:cNvPr id="19" name="TextBox 18"/>
          <p:cNvSpPr txBox="1"/>
          <p:nvPr/>
        </p:nvSpPr>
        <p:spPr>
          <a:xfrm>
            <a:off x="4734560" y="7122160"/>
            <a:ext cx="3627120" cy="523220"/>
          </a:xfrm>
          <a:prstGeom prst="rect">
            <a:avLst/>
          </a:prstGeom>
          <a:solidFill>
            <a:schemeClr val="bg1"/>
          </a:solidFill>
        </p:spPr>
        <p:txBody>
          <a:bodyPr wrap="square" rtlCol="0">
            <a:spAutoFit/>
          </a:bodyPr>
          <a:lstStyle/>
          <a:p>
            <a:r>
              <a:rPr lang="en-US" sz="1400" dirty="0" smtClean="0"/>
              <a:t>DESIGNER AND DEVELOPER- </a:t>
            </a:r>
            <a:r>
              <a:rPr lang="en-US" sz="1400" dirty="0" err="1" smtClean="0"/>
              <a:t>Diya</a:t>
            </a:r>
            <a:r>
              <a:rPr lang="en-US" sz="1400" dirty="0" smtClean="0"/>
              <a:t> </a:t>
            </a:r>
            <a:r>
              <a:rPr lang="en-US" sz="1400" dirty="0" err="1" smtClean="0"/>
              <a:t>Ghosh</a:t>
            </a:r>
            <a:r>
              <a:rPr lang="en-US" sz="1400" dirty="0" smtClean="0"/>
              <a:t> </a:t>
            </a:r>
            <a:endParaRPr lang="en-US" sz="1400" dirty="0" smtClean="0"/>
          </a:p>
          <a:p>
            <a:r>
              <a:rPr lang="en-US" sz="1400" dirty="0" smtClean="0"/>
              <a:t>                           (CSE- 1st </a:t>
            </a:r>
            <a:r>
              <a:rPr lang="en-US" sz="1400" dirty="0" smtClean="0"/>
              <a:t>year)</a:t>
            </a:r>
            <a:endParaRPr lang="en-US" sz="1400" dirty="0"/>
          </a:p>
        </p:txBody>
      </p:sp>
      <p:sp>
        <p:nvSpPr>
          <p:cNvPr id="20" name="TextBox 19"/>
          <p:cNvSpPr txBox="1"/>
          <p:nvPr/>
        </p:nvSpPr>
        <p:spPr>
          <a:xfrm>
            <a:off x="10038080" y="7122160"/>
            <a:ext cx="3403600" cy="523220"/>
          </a:xfrm>
          <a:prstGeom prst="rect">
            <a:avLst/>
          </a:prstGeom>
          <a:solidFill>
            <a:schemeClr val="bg1"/>
          </a:solidFill>
        </p:spPr>
        <p:txBody>
          <a:bodyPr wrap="square" rtlCol="0">
            <a:spAutoFit/>
          </a:bodyPr>
          <a:lstStyle/>
          <a:p>
            <a:r>
              <a:rPr lang="en-US" sz="1400" dirty="0" smtClean="0"/>
              <a:t>DATA  RESEARCHER- </a:t>
            </a:r>
            <a:r>
              <a:rPr lang="en-US" sz="1400" dirty="0" smtClean="0"/>
              <a:t> Rajesh </a:t>
            </a:r>
            <a:r>
              <a:rPr lang="en-US" sz="1400" dirty="0" err="1" smtClean="0"/>
              <a:t>Yadav</a:t>
            </a:r>
            <a:r>
              <a:rPr lang="en-US" sz="1400" dirty="0" smtClean="0"/>
              <a:t> </a:t>
            </a:r>
            <a:r>
              <a:rPr lang="en-US" sz="1400" dirty="0" smtClean="0"/>
              <a:t>    (</a:t>
            </a:r>
            <a:r>
              <a:rPr lang="en-US" sz="1400" dirty="0" smtClean="0"/>
              <a:t>AIML </a:t>
            </a:r>
            <a:r>
              <a:rPr lang="en-US" sz="1400" dirty="0" smtClean="0"/>
              <a:t>- 1st </a:t>
            </a:r>
            <a:r>
              <a:rPr lang="en-US" sz="1400" dirty="0" smtClean="0"/>
              <a:t>year)</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103</TotalTime>
  <Words>629</Words>
  <Application>Microsoft Office PowerPoint</Application>
  <PresentationFormat>Custom</PresentationFormat>
  <Paragraphs>66</Paragraphs>
  <Slides>8</Slides>
  <Notes>7</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Asus</cp:lastModifiedBy>
  <cp:revision>17</cp:revision>
  <dcterms:created xsi:type="dcterms:W3CDTF">2023-10-31T19:25:41Z</dcterms:created>
  <dcterms:modified xsi:type="dcterms:W3CDTF">2023-11-03T07:04:44Z</dcterms:modified>
</cp:coreProperties>
</file>